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1" r:id="rId2"/>
    <p:sldId id="362" r:id="rId3"/>
    <p:sldId id="364" r:id="rId4"/>
    <p:sldId id="363" r:id="rId5"/>
    <p:sldId id="361" r:id="rId6"/>
    <p:sldId id="417" r:id="rId7"/>
    <p:sldId id="418" r:id="rId8"/>
    <p:sldId id="373" r:id="rId9"/>
    <p:sldId id="374" r:id="rId10"/>
    <p:sldId id="376" r:id="rId11"/>
    <p:sldId id="383" r:id="rId12"/>
    <p:sldId id="375" r:id="rId13"/>
    <p:sldId id="400" r:id="rId14"/>
    <p:sldId id="397" r:id="rId15"/>
    <p:sldId id="403" r:id="rId16"/>
    <p:sldId id="414" r:id="rId17"/>
    <p:sldId id="406" r:id="rId18"/>
    <p:sldId id="402" r:id="rId19"/>
    <p:sldId id="407" r:id="rId20"/>
    <p:sldId id="390" r:id="rId21"/>
    <p:sldId id="411" r:id="rId22"/>
    <p:sldId id="420" r:id="rId23"/>
    <p:sldId id="409" r:id="rId24"/>
    <p:sldId id="394" r:id="rId25"/>
    <p:sldId id="416" r:id="rId26"/>
    <p:sldId id="415" r:id="rId27"/>
    <p:sldId id="419" r:id="rId28"/>
    <p:sldId id="355" r:id="rId29"/>
    <p:sldId id="381" r:id="rId30"/>
    <p:sldId id="408" r:id="rId31"/>
    <p:sldId id="366" r:id="rId32"/>
    <p:sldId id="359" r:id="rId33"/>
    <p:sldId id="367" r:id="rId34"/>
  </p:sldIdLst>
  <p:sldSz cx="9144000" cy="5143500" type="screen16x9"/>
  <p:notesSz cx="7099300" cy="10234613"/>
  <p:custDataLst>
    <p:tags r:id="rId3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1640" autoAdjust="0"/>
  </p:normalViewPr>
  <p:slideViewPr>
    <p:cSldViewPr snapToGrid="0">
      <p:cViewPr>
        <p:scale>
          <a:sx n="145" d="100"/>
          <a:sy n="145" d="100"/>
        </p:scale>
        <p:origin x="-114" y="-72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65D3B54B-1DB4-4548-B55C-A419C7CB6B35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999FFDD6-80DA-4732-AB62-D182E15B6E20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2425" y="727075"/>
            <a:ext cx="7804150" cy="4389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3" rIns="96506" bIns="4825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42195" y="5276808"/>
            <a:ext cx="5414911" cy="42134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Paul: </a:t>
            </a:r>
          </a:p>
          <a:p>
            <a:r>
              <a:rPr lang="nl-NL" dirty="0"/>
              <a:t>Welkom</a:t>
            </a:r>
          </a:p>
          <a:p>
            <a:r>
              <a:rPr lang="nl-NL" dirty="0"/>
              <a:t>Bewonersavond geweest op 8 mei 2017, daarna de meesten van u gesproken (in een keukentafelgesprek) waarvan een gespreksverslag is gemaakt en teruggekoppeld naar u.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15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Oude constructie vijftig jaar geleden ontworpen volgens normen van toen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Is officieel aan het einde van zijn levensduur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Normen zijn sindsdien verder aangescherpt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Constructie moet toekomstbestendig zijn. Veilig voor de komende 100 jaar.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Onderzoek geeft bovendien aan dat de toestand van de huidige constructie slechter is dan theoretisch al gedacht: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putcorrossie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e.d.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Zelfde constructie is op andere plek aan deze oever van de Gouwe al bezweken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46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98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2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2</a:t>
            </a:r>
            <a:r>
              <a:rPr lang="nl-NL" baseline="30000" dirty="0"/>
              <a:t>e</a:t>
            </a:r>
            <a:r>
              <a:rPr lang="nl-NL" baseline="0" dirty="0"/>
              <a:t> </a:t>
            </a:r>
            <a:r>
              <a:rPr lang="nl-NL" baseline="0" dirty="0" err="1"/>
              <a:t>bullet</a:t>
            </a:r>
            <a:r>
              <a:rPr lang="nl-NL" baseline="0" dirty="0"/>
              <a:t>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naar inhoud en afspraken van de keukentafelgesprekken? Met andere woorden ”aannemer moet rekening houden met wensen/eisen van bewoners en uitgangspunt voor de provincie is zo min mogelijk hinder”…..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461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sheets anders: minder detail, wel beetje uitleggen</a:t>
            </a:r>
            <a:br>
              <a:rPr lang="nl-NL" dirty="0"/>
            </a:br>
            <a:r>
              <a:rPr lang="nl-NL" dirty="0"/>
              <a:t>Kenbaar maken dat wat je nu buiten ziet, ook in de toekomst zult zien met een nieuwe oever</a:t>
            </a:r>
          </a:p>
          <a:p>
            <a:r>
              <a:rPr lang="nl-NL" dirty="0"/>
              <a:t>1 principe voor Badhuisweg en 1 principe voor burg </a:t>
            </a:r>
            <a:r>
              <a:rPr lang="nl-NL" dirty="0" err="1"/>
              <a:t>colijnstraat</a:t>
            </a:r>
            <a:r>
              <a:rPr lang="nl-NL" dirty="0"/>
              <a:t>. Benoemen van verankering en damwand onder perceel. Toelichten </a:t>
            </a:r>
            <a:r>
              <a:rPr lang="nl-NL" dirty="0" err="1"/>
              <a:t>tbv</a:t>
            </a:r>
            <a:r>
              <a:rPr lang="nl-NL" dirty="0"/>
              <a:t> wensen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78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6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945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363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78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aangeven dat we ook de </a:t>
            </a:r>
            <a:r>
              <a:rPr lang="nl-NL" dirty="0" err="1"/>
              <a:t>Otweg</a:t>
            </a:r>
            <a:r>
              <a:rPr lang="nl-NL" dirty="0"/>
              <a:t> meenemen in locatie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791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9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82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144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78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1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1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69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1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4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67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1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Op basis van de inventarisatie hebben we een goed beeld van de huidige situatie</a:t>
            </a:r>
          </a:p>
          <a:p>
            <a:r>
              <a:rPr lang="nl-NL" baseline="0" dirty="0"/>
              <a:t>Niks doen oplossing + Basis+ (bestaande conserveren + versterken) oplossingen toevoegen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08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4" y="357188"/>
            <a:ext cx="5900737" cy="3693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1383507"/>
            <a:ext cx="4968875" cy="7369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90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/>
              <a:t>Klik om een sectiekop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6A72-8799-4812-9E9D-0CB6CEB141CF}" type="datetime1">
              <a:rPr lang="nl-NL" smtClean="0"/>
              <a:t>15-11-2017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Discussiestuk - concept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559-291E-4CA2-879C-6CF1CBE23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69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/>
              <a:t>Klik om een</a:t>
            </a:r>
            <a:br>
              <a:rPr lang="nl-NL" noProof="0" dirty="0"/>
            </a:br>
            <a:r>
              <a:rPr lang="nl-NL" noProof="0" dirty="0"/>
              <a:t>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/>
              <a:t>Eerste niveau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5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4" y="357188"/>
            <a:ext cx="6202921" cy="738664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357188"/>
            <a:ext cx="2393578" cy="6450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nl-NL" sz="3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8340C05-ADF5-4658-89D0-A11554B7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4" y="1571076"/>
            <a:ext cx="4968875" cy="1143793"/>
          </a:xfrm>
        </p:spPr>
        <p:txBody>
          <a:bodyPr>
            <a:normAutofit/>
          </a:bodyPr>
          <a:lstStyle/>
          <a:p>
            <a:r>
              <a:rPr lang="nl-NL" dirty="0"/>
              <a:t>Informatieavond locatie 4 en 5</a:t>
            </a:r>
          </a:p>
          <a:p>
            <a:r>
              <a:rPr lang="nl-NL" dirty="0"/>
              <a:t>15 november 2017 </a:t>
            </a:r>
          </a:p>
          <a:p>
            <a:r>
              <a:rPr lang="nl-NL" dirty="0"/>
              <a:t>Remonstrantse kerk - Waddinxveen</a:t>
            </a:r>
          </a:p>
          <a:p>
            <a:endParaRPr lang="nl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893DB712-09AE-4B71-8D0B-CB8889AB4CCA}"/>
              </a:ext>
            </a:extLst>
          </p:cNvPr>
          <p:cNvSpPr txBox="1">
            <a:spLocks/>
          </p:cNvSpPr>
          <p:nvPr/>
        </p:nvSpPr>
        <p:spPr>
          <a:xfrm>
            <a:off x="23447" y="509588"/>
            <a:ext cx="2393578" cy="6450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3600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91257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van de inventarisatiefase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FA114D0-1989-4E0D-81EB-E5787F928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99194"/>
              </p:ext>
            </p:extLst>
          </p:nvPr>
        </p:nvGraphicFramePr>
        <p:xfrm>
          <a:off x="430213" y="940583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Wat is er o.a. gedaan?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weten we nu?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A56AB4C-2E54-4F44-86E3-C3A7BC705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42202"/>
              </p:ext>
            </p:extLst>
          </p:nvPr>
        </p:nvGraphicFramePr>
        <p:xfrm>
          <a:off x="430213" y="1491275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Grondonderzoek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de bodem is opgebouwd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766A393-D918-4DEF-A70B-9CD6CCE5B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65097"/>
              </p:ext>
            </p:extLst>
          </p:nvPr>
        </p:nvGraphicFramePr>
        <p:xfrm>
          <a:off x="430213" y="2041967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Archiefonderzoek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de constructie is opgebouwd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484456F-4DAF-4B99-9E27-1421E843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73180"/>
              </p:ext>
            </p:extLst>
          </p:nvPr>
        </p:nvGraphicFramePr>
        <p:xfrm>
          <a:off x="430213" y="3044529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Visuele en duikinspectie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De huidige staat van de constructie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9D78F6E-5FEE-42A0-91EA-22904FB21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25017"/>
              </p:ext>
            </p:extLst>
          </p:nvPr>
        </p:nvGraphicFramePr>
        <p:xfrm>
          <a:off x="430213" y="3588889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Constructieberekeningen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sterk de constructie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7BB7504-1BA9-4753-9DAC-56AB6CFAB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95415"/>
              </p:ext>
            </p:extLst>
          </p:nvPr>
        </p:nvGraphicFramePr>
        <p:xfrm>
          <a:off x="4572001" y="2543248"/>
          <a:ext cx="4141788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nl-NL" b="0" dirty="0"/>
                        <a:t>Waar de perceelsgrenzen liggen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9BCBD0-D676-4B25-B723-5E982A055BC0}"/>
              </a:ext>
            </a:extLst>
          </p:cNvPr>
          <p:cNvSpPr/>
          <p:nvPr/>
        </p:nvSpPr>
        <p:spPr>
          <a:xfrm>
            <a:off x="3570514" y="4412343"/>
            <a:ext cx="1857829" cy="73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9DB4EAE-C0C6-4016-8438-375AA5539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01924"/>
              </p:ext>
            </p:extLst>
          </p:nvPr>
        </p:nvGraphicFramePr>
        <p:xfrm>
          <a:off x="430213" y="4133249"/>
          <a:ext cx="8283576" cy="64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xmlns="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xmlns="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Keukentafelgesprekken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Uw wensen en zorgen</a:t>
                      </a:r>
                    </a:p>
                    <a:p>
                      <a:r>
                        <a:rPr lang="nl-NL" b="0" dirty="0"/>
                        <a:t>Details van uw perceel en woning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63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26674-BD73-41EC-9DA7-1D426317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Wat hebben wij van u meegekregen? (locatie 4 en 5)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E831A8A-685C-491D-952C-31E42B892750}"/>
              </a:ext>
            </a:extLst>
          </p:cNvPr>
          <p:cNvSpPr/>
          <p:nvPr/>
        </p:nvSpPr>
        <p:spPr>
          <a:xfrm rot="20848192">
            <a:off x="430211" y="969401"/>
            <a:ext cx="2024231" cy="9549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“Ik ben bang dat mijn woning beschadigd raakt door trillingen tijdens de werkzaamheden”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D14764-6881-4FDB-9556-B62C6CBA6CA4}"/>
              </a:ext>
            </a:extLst>
          </p:cNvPr>
          <p:cNvSpPr/>
          <p:nvPr/>
        </p:nvSpPr>
        <p:spPr>
          <a:xfrm>
            <a:off x="3804199" y="873712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met mijn woning als er ankers worden aangebracht?”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FE19819-F6BC-46A6-A27F-D0E566A21D2D}"/>
              </a:ext>
            </a:extLst>
          </p:cNvPr>
          <p:cNvSpPr/>
          <p:nvPr/>
        </p:nvSpPr>
        <p:spPr>
          <a:xfrm rot="675738">
            <a:off x="6776250" y="1158339"/>
            <a:ext cx="2251111" cy="1052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als er toch schade optreedt? Ik wil dat er direct op kosten van de Provincie wordt gerepareerd.”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C239B6-09C2-4829-A784-95CE90783D59}"/>
              </a:ext>
            </a:extLst>
          </p:cNvPr>
          <p:cNvSpPr/>
          <p:nvPr/>
        </p:nvSpPr>
        <p:spPr>
          <a:xfrm rot="20860916">
            <a:off x="1009359" y="2338617"/>
            <a:ext cx="2024231" cy="8560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“Wij begrijpen dat vanwege de veiligheid de oeverconstructie aangepast moet worden.”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60D866-7FCD-4292-B75D-55073D350FD6}"/>
              </a:ext>
            </a:extLst>
          </p:cNvPr>
          <p:cNvSpPr/>
          <p:nvPr/>
        </p:nvSpPr>
        <p:spPr>
          <a:xfrm rot="20752364">
            <a:off x="3577080" y="3618893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betekent de overeenkomst zakelijk recht voor mij?”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CFDEB32-E73C-46C9-9C23-176C0EA865D9}"/>
              </a:ext>
            </a:extLst>
          </p:cNvPr>
          <p:cNvSpPr/>
          <p:nvPr/>
        </p:nvSpPr>
        <p:spPr>
          <a:xfrm rot="685644">
            <a:off x="579577" y="3947027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“Mijn huis moet bereikbaar blijven tijdens de werkzaamheden”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A082C2F-8466-46F0-8F13-E12740988646}"/>
              </a:ext>
            </a:extLst>
          </p:cNvPr>
          <p:cNvSpPr/>
          <p:nvPr/>
        </p:nvSpPr>
        <p:spPr>
          <a:xfrm rot="534508">
            <a:off x="6238037" y="2993430"/>
            <a:ext cx="2118688" cy="1081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“Bij eerdere werkzaamheden aan de straat was er veel hinder; vooral door zwaar materieel en verkeer”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52C495E-3CAB-4ED0-A124-DE3B0D428EBE}"/>
              </a:ext>
            </a:extLst>
          </p:cNvPr>
          <p:cNvSpPr/>
          <p:nvPr/>
        </p:nvSpPr>
        <p:spPr>
          <a:xfrm rot="675738">
            <a:off x="3587754" y="2342052"/>
            <a:ext cx="2221100" cy="7671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“Wordt de Zuidkade ook opnieuw bestraat?”</a:t>
            </a:r>
          </a:p>
        </p:txBody>
      </p:sp>
    </p:spTree>
    <p:extLst>
      <p:ext uri="{BB962C8B-B14F-4D97-AF65-F5344CB8AC3E}">
        <p14:creationId xmlns:p14="http://schemas.microsoft.com/office/powerpoint/2010/main" val="363331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6C02B2-CB7A-4A74-9A43-2AF254B02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00"/>
          <a:stretch/>
        </p:blipFill>
        <p:spPr>
          <a:xfrm>
            <a:off x="328613" y="1725387"/>
            <a:ext cx="5046961" cy="2549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93E995-E52E-46C5-8F8C-0694C2DC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79" y="1719943"/>
            <a:ext cx="2176787" cy="25545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Stap 2 – Oplossingen uitwerken en afwegen</a:t>
            </a:r>
          </a:p>
        </p:txBody>
      </p:sp>
    </p:spTree>
    <p:extLst>
      <p:ext uri="{BB962C8B-B14F-4D97-AF65-F5344CB8AC3E}">
        <p14:creationId xmlns:p14="http://schemas.microsoft.com/office/powerpoint/2010/main" val="429122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45A4B39-A574-4412-8110-D6B9F9FFFABF}"/>
              </a:ext>
            </a:extLst>
          </p:cNvPr>
          <p:cNvSpPr/>
          <p:nvPr/>
        </p:nvSpPr>
        <p:spPr>
          <a:xfrm>
            <a:off x="3503737" y="4325502"/>
            <a:ext cx="230923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1BC1E579-21E5-45F7-B40C-CF9CE3B86BC3}"/>
              </a:ext>
            </a:extLst>
          </p:cNvPr>
          <p:cNvSpPr txBox="1">
            <a:spLocks/>
          </p:cNvSpPr>
          <p:nvPr/>
        </p:nvSpPr>
        <p:spPr>
          <a:xfrm>
            <a:off x="454598" y="261345"/>
            <a:ext cx="8283575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Is behoud van de bestaande constructie mogelijk?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350E0A-BF9F-4C1C-B506-F9395852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39" y="1325548"/>
            <a:ext cx="1245500" cy="3707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C8934-C1BD-441B-AA65-42275D708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509" y="1407950"/>
            <a:ext cx="2908904" cy="3250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71F727-D1B9-49D7-8737-E1ED4826AECE}"/>
              </a:ext>
            </a:extLst>
          </p:cNvPr>
          <p:cNvSpPr txBox="1"/>
          <p:nvPr/>
        </p:nvSpPr>
        <p:spPr>
          <a:xfrm>
            <a:off x="454598" y="1048549"/>
            <a:ext cx="12455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Locatie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AFEAC2-24E8-4371-825A-F64461D2B742}"/>
              </a:ext>
            </a:extLst>
          </p:cNvPr>
          <p:cNvSpPr txBox="1"/>
          <p:nvPr/>
        </p:nvSpPr>
        <p:spPr>
          <a:xfrm>
            <a:off x="2763509" y="1048549"/>
            <a:ext cx="29089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Locatie 5 </a:t>
            </a:r>
            <a:r>
              <a:rPr lang="nl-NL" sz="1200" dirty="0"/>
              <a:t>(Wilhelminakade)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4EA09E-86BD-438C-B8A9-0146D73DA3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615" y="1434627"/>
            <a:ext cx="2890385" cy="31672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EB36F9-08A8-449F-BCD5-C8BFACB27B9F}"/>
              </a:ext>
            </a:extLst>
          </p:cNvPr>
          <p:cNvSpPr txBox="1"/>
          <p:nvPr/>
        </p:nvSpPr>
        <p:spPr>
          <a:xfrm>
            <a:off x="6253615" y="1048549"/>
            <a:ext cx="2320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Locatie 5 </a:t>
            </a:r>
            <a:r>
              <a:rPr lang="nl-NL" sz="1200" dirty="0"/>
              <a:t>(Loskade)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26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1656B41-CF49-49F1-9BF7-77849698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699"/>
            <a:ext cx="4864100" cy="363644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xmlns="" id="{599A4CB8-BDEF-400B-98FD-6073B8272746}"/>
              </a:ext>
            </a:extLst>
          </p:cNvPr>
          <p:cNvSpPr txBox="1">
            <a:spLocks/>
          </p:cNvSpPr>
          <p:nvPr/>
        </p:nvSpPr>
        <p:spPr>
          <a:xfrm>
            <a:off x="430214" y="253079"/>
            <a:ext cx="8283575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Is behoud van de bestaande constructie mogelijk?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9517C448-6923-46E4-A819-4B5E4346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585" y="872797"/>
            <a:ext cx="3887789" cy="116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Controleberekeningen bestaande situatie:</a:t>
            </a:r>
          </a:p>
          <a:p>
            <a:r>
              <a:rPr lang="nl-NL" sz="1400" dirty="0"/>
              <a:t>Constructie voldoet niet aan de huidige veiligheidsnormen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39C2E2A0-01A0-41A9-A95A-E9F8B771AA46}"/>
              </a:ext>
            </a:extLst>
          </p:cNvPr>
          <p:cNvSpPr txBox="1">
            <a:spLocks/>
          </p:cNvSpPr>
          <p:nvPr/>
        </p:nvSpPr>
        <p:spPr>
          <a:xfrm>
            <a:off x="5125584" y="1824260"/>
            <a:ext cx="3962400" cy="9192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Huidige staat matig o.b.v. visuele inspectie</a:t>
            </a:r>
          </a:p>
          <a:p>
            <a:r>
              <a:rPr lang="nl-NL" sz="1400" dirty="0"/>
              <a:t>Constructie is meer dan 50 jaar oud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4D2A713-6102-447A-B5D6-755A68C858B5}"/>
              </a:ext>
            </a:extLst>
          </p:cNvPr>
          <p:cNvSpPr/>
          <p:nvPr/>
        </p:nvSpPr>
        <p:spPr>
          <a:xfrm>
            <a:off x="5125584" y="2503408"/>
            <a:ext cx="3887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Conclusie: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Behoud of renovatie is geen optie  </a:t>
            </a:r>
            <a:r>
              <a:rPr lang="nl-NL" sz="1400" dirty="0">
                <a:sym typeface="Wingdings" panose="05000000000000000000" pitchFamily="2" charset="2"/>
              </a:rPr>
              <a:t>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voldoet niet aan huidige veiligheidseisen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beperkte levensduur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Versterken is even ingrijpend als vernieuwen </a:t>
            </a:r>
            <a:r>
              <a:rPr lang="nl-NL" sz="1400" dirty="0">
                <a:sym typeface="Wingdings" panose="05000000000000000000" pitchFamily="2" charset="2"/>
              </a:rPr>
              <a:t>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palen of ankers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betonrand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damwand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223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/>
      <p:bldP spid="21" grpId="2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21942-094C-4443-9B46-E7FA36B4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Oplossingsrichtingen voor nieuwe constructie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0040BA-E04F-47AA-B238-D5E30E3A1EEB}"/>
              </a:ext>
            </a:extLst>
          </p:cNvPr>
          <p:cNvSpPr/>
          <p:nvPr/>
        </p:nvSpPr>
        <p:spPr>
          <a:xfrm>
            <a:off x="420914" y="1369766"/>
            <a:ext cx="4107542" cy="27813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D4796E-0600-42BE-9868-FCE11F93B1C8}"/>
              </a:ext>
            </a:extLst>
          </p:cNvPr>
          <p:cNvSpPr/>
          <p:nvPr/>
        </p:nvSpPr>
        <p:spPr>
          <a:xfrm>
            <a:off x="2591150" y="1553842"/>
            <a:ext cx="1948880" cy="527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00" b="1" dirty="0"/>
              <a:t>Gouwe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AE73C3-3359-49AB-8F47-6AC3E5283F18}"/>
              </a:ext>
            </a:extLst>
          </p:cNvPr>
          <p:cNvSpPr/>
          <p:nvPr/>
        </p:nvSpPr>
        <p:spPr>
          <a:xfrm>
            <a:off x="2602725" y="1369484"/>
            <a:ext cx="1925731" cy="17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Gouwe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CD194E8-4A91-47DE-AB4D-C801A75B847A}"/>
              </a:ext>
            </a:extLst>
          </p:cNvPr>
          <p:cNvSpPr/>
          <p:nvPr/>
        </p:nvSpPr>
        <p:spPr>
          <a:xfrm>
            <a:off x="420915" y="892475"/>
            <a:ext cx="716770" cy="468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0294CA62-76F0-4112-BB11-D10DC000111E}"/>
              </a:ext>
            </a:extLst>
          </p:cNvPr>
          <p:cNvSpPr/>
          <p:nvPr/>
        </p:nvSpPr>
        <p:spPr>
          <a:xfrm>
            <a:off x="333828" y="617148"/>
            <a:ext cx="932659" cy="271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99D7E3F-5B60-49AC-A35F-0150461D4A8B}"/>
              </a:ext>
            </a:extLst>
          </p:cNvPr>
          <p:cNvSpPr/>
          <p:nvPr/>
        </p:nvSpPr>
        <p:spPr>
          <a:xfrm>
            <a:off x="2578894" y="1368817"/>
            <a:ext cx="1398020" cy="712824"/>
          </a:xfrm>
          <a:custGeom>
            <a:avLst/>
            <a:gdLst>
              <a:gd name="connsiteX0" fmla="*/ 0 w 1669143"/>
              <a:gd name="connsiteY0" fmla="*/ 1277257 h 1291772"/>
              <a:gd name="connsiteX1" fmla="*/ 0 w 1669143"/>
              <a:gd name="connsiteY1" fmla="*/ 0 h 1291772"/>
              <a:gd name="connsiteX2" fmla="*/ 1669143 w 1669143"/>
              <a:gd name="connsiteY2" fmla="*/ 1291772 h 1291772"/>
              <a:gd name="connsiteX3" fmla="*/ 0 w 1669143"/>
              <a:gd name="connsiteY3" fmla="*/ 1277257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143" h="1291772">
                <a:moveTo>
                  <a:pt x="0" y="1277257"/>
                </a:moveTo>
                <a:lnTo>
                  <a:pt x="0" y="0"/>
                </a:lnTo>
                <a:lnTo>
                  <a:pt x="1669143" y="1291772"/>
                </a:lnTo>
                <a:lnTo>
                  <a:pt x="0" y="127725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35AF81-6511-4CEF-9AB2-26F7A086C31C}"/>
              </a:ext>
            </a:extLst>
          </p:cNvPr>
          <p:cNvSpPr txBox="1"/>
          <p:nvPr/>
        </p:nvSpPr>
        <p:spPr>
          <a:xfrm>
            <a:off x="5435598" y="777942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Talud: geen ruimte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5142191-00F5-4D60-9307-F713F3664E17}"/>
              </a:ext>
            </a:extLst>
          </p:cNvPr>
          <p:cNvSpPr txBox="1"/>
          <p:nvPr/>
        </p:nvSpPr>
        <p:spPr>
          <a:xfrm>
            <a:off x="5435597" y="1368817"/>
            <a:ext cx="35487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Gewichtsconstructie: geen ruimte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174B03E-4248-449A-A885-A3FE50F64F90}"/>
              </a:ext>
            </a:extLst>
          </p:cNvPr>
          <p:cNvGrpSpPr/>
          <p:nvPr/>
        </p:nvGrpSpPr>
        <p:grpSpPr>
          <a:xfrm>
            <a:off x="2370525" y="1368815"/>
            <a:ext cx="612158" cy="705249"/>
            <a:chOff x="2370525" y="1408329"/>
            <a:chExt cx="612158" cy="6657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DC05219-3F1C-4E7C-AF35-70EC4679228C}"/>
                </a:ext>
              </a:extLst>
            </p:cNvPr>
            <p:cNvSpPr/>
            <p:nvPr/>
          </p:nvSpPr>
          <p:spPr>
            <a:xfrm>
              <a:off x="2387598" y="1412359"/>
              <a:ext cx="416264" cy="55084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BCF230A-DA56-4933-98CA-FBDF635FCAAD}"/>
                </a:ext>
              </a:extLst>
            </p:cNvPr>
            <p:cNvGrpSpPr/>
            <p:nvPr/>
          </p:nvGrpSpPr>
          <p:grpSpPr>
            <a:xfrm>
              <a:off x="2370525" y="1408329"/>
              <a:ext cx="612158" cy="665735"/>
              <a:chOff x="2370525" y="1408329"/>
              <a:chExt cx="612158" cy="6657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6F5F4904-8774-4B2F-B5E9-4B7E1DC3A6E0}"/>
                  </a:ext>
                </a:extLst>
              </p:cNvPr>
              <p:cNvSpPr/>
              <p:nvPr/>
            </p:nvSpPr>
            <p:spPr>
              <a:xfrm>
                <a:off x="2370525" y="1972431"/>
                <a:ext cx="612158" cy="1016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7AEEAD08-E79C-40FC-9BBD-D1E67678FCF8}"/>
                  </a:ext>
                </a:extLst>
              </p:cNvPr>
              <p:cNvSpPr/>
              <p:nvPr/>
            </p:nvSpPr>
            <p:spPr>
              <a:xfrm>
                <a:off x="2784833" y="1408329"/>
                <a:ext cx="197850" cy="5823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5EAE92B-7245-4269-90F1-106E8A35F96A}"/>
              </a:ext>
            </a:extLst>
          </p:cNvPr>
          <p:cNvSpPr txBox="1"/>
          <p:nvPr/>
        </p:nvSpPr>
        <p:spPr>
          <a:xfrm>
            <a:off x="5435598" y="1985743"/>
            <a:ext cx="29826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Vrijstaande verticale wand:</a:t>
            </a:r>
          </a:p>
          <a:p>
            <a:pPr marL="285750" indent="-285750">
              <a:buFontTx/>
              <a:buChar char="-"/>
            </a:pPr>
            <a:r>
              <a:rPr lang="nl-NL" dirty="0"/>
              <a:t>Grote vervormingen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Moeilijk uitvoerbaar</a:t>
            </a:r>
          </a:p>
          <a:p>
            <a:pPr marL="285750" indent="-285750">
              <a:buFontTx/>
              <a:buChar char="-"/>
            </a:pPr>
            <a:r>
              <a:rPr lang="nl-NL" dirty="0"/>
              <a:t>Kans op schade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A275DD2-0D6B-4C6A-BC7E-211598BE1165}"/>
              </a:ext>
            </a:extLst>
          </p:cNvPr>
          <p:cNvGrpSpPr/>
          <p:nvPr/>
        </p:nvGrpSpPr>
        <p:grpSpPr>
          <a:xfrm>
            <a:off x="2517208" y="1368816"/>
            <a:ext cx="255369" cy="2782270"/>
            <a:chOff x="2517208" y="1368816"/>
            <a:chExt cx="255369" cy="278227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129F94A-533E-4236-9A66-267D8FD50560}"/>
                </a:ext>
              </a:extLst>
            </p:cNvPr>
            <p:cNvSpPr/>
            <p:nvPr/>
          </p:nvSpPr>
          <p:spPr>
            <a:xfrm>
              <a:off x="2517208" y="1368817"/>
              <a:ext cx="255369" cy="278226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A4FBD8D-68D2-48D1-BB05-C6BB7853EF14}"/>
                </a:ext>
              </a:extLst>
            </p:cNvPr>
            <p:cNvSpPr/>
            <p:nvPr/>
          </p:nvSpPr>
          <p:spPr>
            <a:xfrm>
              <a:off x="2607922" y="1368816"/>
              <a:ext cx="106715" cy="150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57B78A-DBDB-4F9E-B79B-FA2FF745B0A3}"/>
              </a:ext>
            </a:extLst>
          </p:cNvPr>
          <p:cNvSpPr txBox="1"/>
          <p:nvPr/>
        </p:nvSpPr>
        <p:spPr>
          <a:xfrm>
            <a:off x="5435598" y="3242507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Verankerde verticale wand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4553C26-D81A-4C72-8B17-759A3064F335}"/>
              </a:ext>
            </a:extLst>
          </p:cNvPr>
          <p:cNvSpPr txBox="1"/>
          <p:nvPr/>
        </p:nvSpPr>
        <p:spPr>
          <a:xfrm>
            <a:off x="5435598" y="3805848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Gestempelde verticale wand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5A5439-4D6E-4813-8A7B-D69C7589B494}"/>
              </a:ext>
            </a:extLst>
          </p:cNvPr>
          <p:cNvGrpSpPr/>
          <p:nvPr/>
        </p:nvGrpSpPr>
        <p:grpSpPr>
          <a:xfrm>
            <a:off x="1266487" y="1368814"/>
            <a:ext cx="1392834" cy="2532625"/>
            <a:chOff x="2902187" y="1368815"/>
            <a:chExt cx="1713355" cy="246531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0500E27-0FBB-4778-94E5-E8A076170429}"/>
                </a:ext>
              </a:extLst>
            </p:cNvPr>
            <p:cNvSpPr/>
            <p:nvPr/>
          </p:nvSpPr>
          <p:spPr>
            <a:xfrm>
              <a:off x="4540030" y="1368815"/>
              <a:ext cx="75512" cy="2465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4F377D6-11D9-4A63-B008-BC8FC868D290}"/>
                </a:ext>
              </a:extLst>
            </p:cNvPr>
            <p:cNvCxnSpPr/>
            <p:nvPr/>
          </p:nvCxnSpPr>
          <p:spPr>
            <a:xfrm flipH="1">
              <a:off x="2902187" y="1431435"/>
              <a:ext cx="1667555" cy="1992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638AC0C-E9A2-418E-8E62-19109BEF032D}"/>
                </a:ext>
              </a:extLst>
            </p:cNvPr>
            <p:cNvSpPr/>
            <p:nvPr/>
          </p:nvSpPr>
          <p:spPr>
            <a:xfrm rot="18264040">
              <a:off x="2775511" y="3085349"/>
              <a:ext cx="653502" cy="2147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BED85A6-6231-418A-81C4-9178BD80DD7A}"/>
              </a:ext>
            </a:extLst>
          </p:cNvPr>
          <p:cNvGrpSpPr/>
          <p:nvPr/>
        </p:nvGrpSpPr>
        <p:grpSpPr>
          <a:xfrm>
            <a:off x="2588307" y="1349624"/>
            <a:ext cx="397201" cy="2813240"/>
            <a:chOff x="4765452" y="1349624"/>
            <a:chExt cx="397201" cy="281324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6FCB44BE-FF9A-4049-BE52-D75EB0C8654F}"/>
                </a:ext>
              </a:extLst>
            </p:cNvPr>
            <p:cNvSpPr/>
            <p:nvPr/>
          </p:nvSpPr>
          <p:spPr>
            <a:xfrm>
              <a:off x="4765452" y="1368815"/>
              <a:ext cx="75512" cy="2465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CC0A741-33FD-4077-BA00-45BA20EE768F}"/>
                </a:ext>
              </a:extLst>
            </p:cNvPr>
            <p:cNvSpPr/>
            <p:nvPr/>
          </p:nvSpPr>
          <p:spPr>
            <a:xfrm rot="20963070">
              <a:off x="5029172" y="1349624"/>
              <a:ext cx="133481" cy="2813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58C1992-EC52-4AC0-BF96-EEBE5E40444A}"/>
              </a:ext>
            </a:extLst>
          </p:cNvPr>
          <p:cNvSpPr/>
          <p:nvPr/>
        </p:nvSpPr>
        <p:spPr>
          <a:xfrm>
            <a:off x="5285233" y="3183628"/>
            <a:ext cx="3304032" cy="9674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8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9" grpId="0"/>
      <p:bldP spid="44" grpId="0"/>
      <p:bldP spid="45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Verankerde wandconstructie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6EDFE7-6906-4BC0-9B6A-081BA7C7E84D}"/>
              </a:ext>
            </a:extLst>
          </p:cNvPr>
          <p:cNvSpPr/>
          <p:nvPr/>
        </p:nvSpPr>
        <p:spPr>
          <a:xfrm>
            <a:off x="430214" y="1364266"/>
            <a:ext cx="2058670" cy="30766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A1F3F49-BE71-4E4B-992A-F5768AB495A9}"/>
              </a:ext>
            </a:extLst>
          </p:cNvPr>
          <p:cNvSpPr/>
          <p:nvPr/>
        </p:nvSpPr>
        <p:spPr>
          <a:xfrm>
            <a:off x="2372764" y="1497880"/>
            <a:ext cx="127752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EE2C10-F583-44C9-B8DC-2810C919D7A8}"/>
              </a:ext>
            </a:extLst>
          </p:cNvPr>
          <p:cNvSpPr/>
          <p:nvPr/>
        </p:nvSpPr>
        <p:spPr>
          <a:xfrm>
            <a:off x="2183055" y="1356082"/>
            <a:ext cx="355377" cy="24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9370528-2867-4232-A9B4-0DF36ED6676D}"/>
              </a:ext>
            </a:extLst>
          </p:cNvPr>
          <p:cNvCxnSpPr>
            <a:endCxn id="3" idx="2"/>
          </p:cNvCxnSpPr>
          <p:nvPr/>
        </p:nvCxnSpPr>
        <p:spPr>
          <a:xfrm flipV="1">
            <a:off x="691119" y="1597521"/>
            <a:ext cx="1669625" cy="246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7B51D72-3817-4220-ABC5-D7CF2527681C}"/>
              </a:ext>
            </a:extLst>
          </p:cNvPr>
          <p:cNvSpPr/>
          <p:nvPr/>
        </p:nvSpPr>
        <p:spPr>
          <a:xfrm rot="2022226">
            <a:off x="624013" y="3541629"/>
            <a:ext cx="196524" cy="952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7A91EB-5561-4DAC-9A1F-9D8334FC79D3}"/>
              </a:ext>
            </a:extLst>
          </p:cNvPr>
          <p:cNvSpPr/>
          <p:nvPr/>
        </p:nvSpPr>
        <p:spPr>
          <a:xfrm>
            <a:off x="2501903" y="1923288"/>
            <a:ext cx="1618897" cy="733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A89FF0-7AA4-46D6-9550-BBA182FB065F}"/>
              </a:ext>
            </a:extLst>
          </p:cNvPr>
          <p:cNvSpPr/>
          <p:nvPr/>
        </p:nvSpPr>
        <p:spPr>
          <a:xfrm>
            <a:off x="2500516" y="2652413"/>
            <a:ext cx="1618897" cy="1788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xmlns="" id="{121AB4EC-10A3-41F6-A606-2101B2807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263" y="1200928"/>
            <a:ext cx="4345526" cy="32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3DD003E-64B9-44A3-B3A8-2F1B240063A2}"/>
              </a:ext>
            </a:extLst>
          </p:cNvPr>
          <p:cNvSpPr/>
          <p:nvPr/>
        </p:nvSpPr>
        <p:spPr>
          <a:xfrm>
            <a:off x="2501903" y="1923288"/>
            <a:ext cx="1618897" cy="733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A3C8A04-5672-4F14-B2F6-6B2DA9746A45}"/>
              </a:ext>
            </a:extLst>
          </p:cNvPr>
          <p:cNvSpPr/>
          <p:nvPr/>
        </p:nvSpPr>
        <p:spPr>
          <a:xfrm>
            <a:off x="2500516" y="2652413"/>
            <a:ext cx="1618897" cy="1788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Gestempelde wandconstructie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8E9C73F-4B7A-437D-B7D1-F0F1A4C86279}"/>
              </a:ext>
            </a:extLst>
          </p:cNvPr>
          <p:cNvSpPr/>
          <p:nvPr/>
        </p:nvSpPr>
        <p:spPr>
          <a:xfrm>
            <a:off x="430214" y="1364266"/>
            <a:ext cx="2058670" cy="30766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B0701E6-7CBC-4864-8D20-89499A116DDD}"/>
              </a:ext>
            </a:extLst>
          </p:cNvPr>
          <p:cNvSpPr/>
          <p:nvPr/>
        </p:nvSpPr>
        <p:spPr>
          <a:xfrm>
            <a:off x="2372764" y="1497880"/>
            <a:ext cx="127752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CC169AD-E855-4E7E-A01D-DABEFBFCE0C6}"/>
              </a:ext>
            </a:extLst>
          </p:cNvPr>
          <p:cNvSpPr/>
          <p:nvPr/>
        </p:nvSpPr>
        <p:spPr>
          <a:xfrm>
            <a:off x="2183055" y="1356082"/>
            <a:ext cx="740898" cy="281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CE1FF18-13DD-4CEF-8D24-EEE13CC43DB0}"/>
              </a:ext>
            </a:extLst>
          </p:cNvPr>
          <p:cNvSpPr/>
          <p:nvPr/>
        </p:nvSpPr>
        <p:spPr>
          <a:xfrm rot="20992496">
            <a:off x="2824732" y="1385134"/>
            <a:ext cx="198441" cy="316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B5C650-02F3-4936-80AF-DA0D83F64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470" y="1343424"/>
            <a:ext cx="4172687" cy="31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DC526E-2AC2-40CF-B2D0-FDA8A4789D25}"/>
              </a:ext>
            </a:extLst>
          </p:cNvPr>
          <p:cNvSpPr txBox="1"/>
          <p:nvPr/>
        </p:nvSpPr>
        <p:spPr>
          <a:xfrm>
            <a:off x="340106" y="438745"/>
            <a:ext cx="4092158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400" b="1" dirty="0"/>
              <a:t>Verankeren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Geen invloed doorstroomprofiel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Geen beperking nautisch 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Anker beschermd door damwand en relatief goed te repareren door </a:t>
            </a:r>
            <a:r>
              <a:rPr lang="nl-NL" sz="1400" dirty="0" err="1"/>
              <a:t>bijboren</a:t>
            </a:r>
            <a:r>
              <a:rPr lang="nl-NL" sz="1400" dirty="0"/>
              <a:t> nieuw anker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Korte uitvoeringsduur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Beperkte hinder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licht materieel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kleine diameter </a:t>
            </a:r>
            <a:r>
              <a:rPr lang="nl-NL" sz="1400" dirty="0" err="1"/>
              <a:t>ankerbuis</a:t>
            </a:r>
            <a:r>
              <a:rPr lang="nl-NL" sz="1400" dirty="0"/>
              <a:t>/-stang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Flexibel: verticale en horizontale hoek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Relatief lage kosten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0E5E27-54FD-4262-9B29-D4F71B787265}"/>
              </a:ext>
            </a:extLst>
          </p:cNvPr>
          <p:cNvSpPr txBox="1"/>
          <p:nvPr/>
        </p:nvSpPr>
        <p:spPr>
          <a:xfrm>
            <a:off x="4798495" y="438746"/>
            <a:ext cx="4200000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400" b="1" dirty="0"/>
              <a:t>Stempelen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Beperking doorstroomprofiel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Beperking nautisch 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Schadegevoelig (aanvaring/onderhoud) en moeilijk reparabel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Lange uitvoeringsduur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Veel hinder en kans op schade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zwaar materieel 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grote diameter palen en boorkop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Beperkt flexibel voor maatwerk bij aantreffen objecten / lokale oplossingen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Relatief hoge kosten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53CF71-1EBD-4EFC-B25D-57F67AE30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538" y="481417"/>
            <a:ext cx="1143726" cy="959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33A8AF-D5AD-47B9-A63F-A02C1C046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544" y="481417"/>
            <a:ext cx="1174133" cy="10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89" y="205979"/>
            <a:ext cx="8283575" cy="369332"/>
          </a:xfrm>
        </p:spPr>
        <p:txBody>
          <a:bodyPr/>
          <a:lstStyle/>
          <a:p>
            <a:r>
              <a:rPr lang="nl-NL" dirty="0"/>
              <a:t>Stap 3 - Opstellen ontwerp op hoofdlijnen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5F215ED-87CA-463B-8864-9C8D302D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181100"/>
            <a:ext cx="8283575" cy="3387329"/>
          </a:xfrm>
        </p:spPr>
        <p:txBody>
          <a:bodyPr>
            <a:normAutofit/>
          </a:bodyPr>
          <a:lstStyle/>
          <a:p>
            <a:r>
              <a:rPr lang="nl-NL" dirty="0"/>
              <a:t>Huidig ontwerp is op basis van een algemene doorsnede, als basis voor:</a:t>
            </a:r>
          </a:p>
          <a:p>
            <a:pPr lvl="1"/>
            <a:r>
              <a:rPr lang="nl-NL" dirty="0"/>
              <a:t>borgen haalbaarheid, uitvoerbaarheid en veiligheid</a:t>
            </a:r>
          </a:p>
          <a:p>
            <a:pPr lvl="1"/>
            <a:r>
              <a:rPr lang="nl-NL" dirty="0"/>
              <a:t>in beeld brengen van en anticiperen op risico’s en maatregelen</a:t>
            </a:r>
          </a:p>
          <a:p>
            <a:pPr lvl="1"/>
            <a:r>
              <a:rPr lang="nl-NL" dirty="0"/>
              <a:t>vaststellen van contracteisen</a:t>
            </a:r>
          </a:p>
          <a:p>
            <a:pPr marL="361950" lvl="1" indent="0">
              <a:buNone/>
            </a:pP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De a</a:t>
            </a:r>
            <a:r>
              <a:rPr lang="nl-NL" dirty="0"/>
              <a:t>annemer maakt een gedetailleerd ontwerp en werkplan:</a:t>
            </a:r>
          </a:p>
          <a:p>
            <a:pPr lvl="1"/>
            <a:r>
              <a:rPr lang="nl-NL" dirty="0"/>
              <a:t>dat voldoet aan de eisen uit het contract </a:t>
            </a:r>
          </a:p>
          <a:p>
            <a:pPr lvl="1"/>
            <a:r>
              <a:rPr lang="nl-NL" dirty="0"/>
              <a:t>met maatwerk voor alle specifieke locaties</a:t>
            </a:r>
          </a:p>
          <a:p>
            <a:pPr lvl="1"/>
            <a:r>
              <a:rPr lang="nl-NL" dirty="0"/>
              <a:t>waarmee de risico’s zijn geminimaliseerd</a:t>
            </a:r>
          </a:p>
          <a:p>
            <a:pPr lvl="1"/>
            <a:r>
              <a:rPr lang="nl-NL" dirty="0"/>
              <a:t>dat past bij zijn ervaring en expertise</a:t>
            </a:r>
          </a:p>
          <a:p>
            <a:pPr lvl="1"/>
            <a:r>
              <a:rPr lang="nl-NL" dirty="0"/>
              <a:t>dat vóór uitvoering wordt goedgekeurd door de Provincie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2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Paul Weststrate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Gespreksleider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99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E9F47-901E-49C2-9268-8FB48760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op hoofdlijnen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2404800E-C3F7-46C9-BC69-6E35035DF25D}"/>
              </a:ext>
            </a:extLst>
          </p:cNvPr>
          <p:cNvSpPr/>
          <p:nvPr/>
        </p:nvSpPr>
        <p:spPr>
          <a:xfrm rot="10800000">
            <a:off x="1103374" y="575309"/>
            <a:ext cx="315665" cy="26658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F457513-6D3D-4371-8A96-3CBC10968893}"/>
              </a:ext>
            </a:extLst>
          </p:cNvPr>
          <p:cNvSpPr/>
          <p:nvPr/>
        </p:nvSpPr>
        <p:spPr>
          <a:xfrm>
            <a:off x="28588" y="1488243"/>
            <a:ext cx="1075232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Boven-aanzicht</a:t>
            </a:r>
            <a:endParaRPr lang="nl-NL" sz="1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F3D7D072-BFEC-4C1D-B20B-07416069DEB0}"/>
              </a:ext>
            </a:extLst>
          </p:cNvPr>
          <p:cNvSpPr/>
          <p:nvPr/>
        </p:nvSpPr>
        <p:spPr>
          <a:xfrm>
            <a:off x="-5" y="4214178"/>
            <a:ext cx="1419046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Dwarsprofiel nieuw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AB1C66A3-DC27-4A52-ADAA-932AE4631E60}"/>
              </a:ext>
            </a:extLst>
          </p:cNvPr>
          <p:cNvSpPr/>
          <p:nvPr/>
        </p:nvSpPr>
        <p:spPr>
          <a:xfrm>
            <a:off x="29035" y="3241149"/>
            <a:ext cx="1390006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Dwarsprofiel bestaand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30487E-BDE9-48E4-9A3F-45C96BB34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5" t="11185" r="11240"/>
          <a:stretch/>
        </p:blipFill>
        <p:spPr>
          <a:xfrm>
            <a:off x="1677457" y="566453"/>
            <a:ext cx="6399743" cy="45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F4BBFCB-5FEA-45C8-87B3-152EA722AEE1}"/>
              </a:ext>
            </a:extLst>
          </p:cNvPr>
          <p:cNvSpPr/>
          <p:nvPr/>
        </p:nvSpPr>
        <p:spPr>
          <a:xfrm>
            <a:off x="6205317" y="1654801"/>
            <a:ext cx="2270247" cy="1542553"/>
          </a:xfrm>
          <a:custGeom>
            <a:avLst/>
            <a:gdLst>
              <a:gd name="connsiteX0" fmla="*/ 31805 w 2067339"/>
              <a:gd name="connsiteY0" fmla="*/ 0 h 1542553"/>
              <a:gd name="connsiteX1" fmla="*/ 2059388 w 2067339"/>
              <a:gd name="connsiteY1" fmla="*/ 7951 h 1542553"/>
              <a:gd name="connsiteX2" fmla="*/ 2067339 w 2067339"/>
              <a:gd name="connsiteY2" fmla="*/ 1542553 h 1542553"/>
              <a:gd name="connsiteX3" fmla="*/ 1359673 w 2067339"/>
              <a:gd name="connsiteY3" fmla="*/ 1208598 h 1542553"/>
              <a:gd name="connsiteX4" fmla="*/ 0 w 2067339"/>
              <a:gd name="connsiteY4" fmla="*/ 850789 h 1542553"/>
              <a:gd name="connsiteX5" fmla="*/ 31805 w 2067339"/>
              <a:gd name="connsiteY5" fmla="*/ 0 h 15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339" h="1542553">
                <a:moveTo>
                  <a:pt x="31805" y="0"/>
                </a:moveTo>
                <a:lnTo>
                  <a:pt x="2059388" y="7951"/>
                </a:lnTo>
                <a:cubicBezTo>
                  <a:pt x="2062038" y="519485"/>
                  <a:pt x="2064689" y="1031019"/>
                  <a:pt x="2067339" y="1542553"/>
                </a:cubicBezTo>
                <a:lnTo>
                  <a:pt x="1359673" y="1208598"/>
                </a:lnTo>
                <a:lnTo>
                  <a:pt x="0" y="850789"/>
                </a:lnTo>
                <a:lnTo>
                  <a:pt x="31805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A5F187-6D5B-4019-A760-4B69B1DBAAAA}"/>
              </a:ext>
            </a:extLst>
          </p:cNvPr>
          <p:cNvSpPr/>
          <p:nvPr/>
        </p:nvSpPr>
        <p:spPr>
          <a:xfrm>
            <a:off x="4632663" y="1202706"/>
            <a:ext cx="1752963" cy="3226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A06D0E7-926E-41FA-A98C-7AB2A21A6BC8}"/>
              </a:ext>
            </a:extLst>
          </p:cNvPr>
          <p:cNvSpPr/>
          <p:nvPr/>
        </p:nvSpPr>
        <p:spPr>
          <a:xfrm>
            <a:off x="6365788" y="1202705"/>
            <a:ext cx="351539" cy="190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4F5BB56-15F9-476E-92F5-71ED71D70158}"/>
              </a:ext>
            </a:extLst>
          </p:cNvPr>
          <p:cNvSpPr/>
          <p:nvPr/>
        </p:nvSpPr>
        <p:spPr>
          <a:xfrm>
            <a:off x="6388242" y="2513542"/>
            <a:ext cx="2067339" cy="1884459"/>
          </a:xfrm>
          <a:custGeom>
            <a:avLst/>
            <a:gdLst>
              <a:gd name="connsiteX0" fmla="*/ 0 w 2067339"/>
              <a:gd name="connsiteY0" fmla="*/ 0 h 1884459"/>
              <a:gd name="connsiteX1" fmla="*/ 1399429 w 2067339"/>
              <a:gd name="connsiteY1" fmla="*/ 357808 h 1884459"/>
              <a:gd name="connsiteX2" fmla="*/ 2067339 w 2067339"/>
              <a:gd name="connsiteY2" fmla="*/ 683812 h 1884459"/>
              <a:gd name="connsiteX3" fmla="*/ 2067339 w 2067339"/>
              <a:gd name="connsiteY3" fmla="*/ 1884459 h 1884459"/>
              <a:gd name="connsiteX4" fmla="*/ 174928 w 2067339"/>
              <a:gd name="connsiteY4" fmla="*/ 1884459 h 1884459"/>
              <a:gd name="connsiteX5" fmla="*/ 0 w 2067339"/>
              <a:gd name="connsiteY5" fmla="*/ 1884459 h 1884459"/>
              <a:gd name="connsiteX6" fmla="*/ 0 w 2067339"/>
              <a:gd name="connsiteY6" fmla="*/ 0 h 188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339" h="1884459">
                <a:moveTo>
                  <a:pt x="0" y="0"/>
                </a:moveTo>
                <a:lnTo>
                  <a:pt x="1399429" y="357808"/>
                </a:lnTo>
                <a:lnTo>
                  <a:pt x="2067339" y="683812"/>
                </a:lnTo>
                <a:lnTo>
                  <a:pt x="2067339" y="1884459"/>
                </a:lnTo>
                <a:lnTo>
                  <a:pt x="174928" y="1884459"/>
                </a:lnTo>
                <a:lnTo>
                  <a:pt x="0" y="18844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4229A-2AF8-4722-B641-C883C1E2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4 (Zuidkade en Zuidkadering)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131658-F9B0-4EBF-91D2-9DEB501D3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63" y="1044713"/>
            <a:ext cx="4031124" cy="356914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4AF438E-1DAD-45DD-A3B1-582DD70FDDD8}"/>
              </a:ext>
            </a:extLst>
          </p:cNvPr>
          <p:cNvSpPr/>
          <p:nvPr/>
        </p:nvSpPr>
        <p:spPr>
          <a:xfrm>
            <a:off x="6480959" y="1647369"/>
            <a:ext cx="162000" cy="2781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4A345A-5F61-42DD-970A-38F7EE33B4A8}"/>
              </a:ext>
            </a:extLst>
          </p:cNvPr>
          <p:cNvSpPr/>
          <p:nvPr/>
        </p:nvSpPr>
        <p:spPr>
          <a:xfrm rot="20762444">
            <a:off x="7004569" y="2897266"/>
            <a:ext cx="180000" cy="15499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DF8D46E-F623-49C6-90A3-EC7E8BB7342E}"/>
              </a:ext>
            </a:extLst>
          </p:cNvPr>
          <p:cNvSpPr/>
          <p:nvPr/>
        </p:nvSpPr>
        <p:spPr>
          <a:xfrm rot="20762444">
            <a:off x="6666611" y="1559045"/>
            <a:ext cx="180000" cy="15080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FD7AF43-2398-473E-9DA4-B90D50B6C28E}"/>
              </a:ext>
            </a:extLst>
          </p:cNvPr>
          <p:cNvSpPr/>
          <p:nvPr/>
        </p:nvSpPr>
        <p:spPr>
          <a:xfrm>
            <a:off x="6267051" y="1217904"/>
            <a:ext cx="620202" cy="421420"/>
          </a:xfrm>
          <a:custGeom>
            <a:avLst/>
            <a:gdLst>
              <a:gd name="connsiteX0" fmla="*/ 0 w 620202"/>
              <a:gd name="connsiteY0" fmla="*/ 174929 h 421420"/>
              <a:gd name="connsiteX1" fmla="*/ 0 w 620202"/>
              <a:gd name="connsiteY1" fmla="*/ 421420 h 421420"/>
              <a:gd name="connsiteX2" fmla="*/ 620202 w 620202"/>
              <a:gd name="connsiteY2" fmla="*/ 421420 h 421420"/>
              <a:gd name="connsiteX3" fmla="*/ 620202 w 620202"/>
              <a:gd name="connsiteY3" fmla="*/ 0 h 421420"/>
              <a:gd name="connsiteX4" fmla="*/ 429371 w 620202"/>
              <a:gd name="connsiteY4" fmla="*/ 0 h 421420"/>
              <a:gd name="connsiteX5" fmla="*/ 429371 w 620202"/>
              <a:gd name="connsiteY5" fmla="*/ 182880 h 421420"/>
              <a:gd name="connsiteX6" fmla="*/ 0 w 620202"/>
              <a:gd name="connsiteY6" fmla="*/ 174929 h 42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02" h="421420">
                <a:moveTo>
                  <a:pt x="0" y="174929"/>
                </a:moveTo>
                <a:lnTo>
                  <a:pt x="0" y="421420"/>
                </a:lnTo>
                <a:lnTo>
                  <a:pt x="620202" y="421420"/>
                </a:lnTo>
                <a:lnTo>
                  <a:pt x="620202" y="0"/>
                </a:lnTo>
                <a:lnTo>
                  <a:pt x="429371" y="0"/>
                </a:lnTo>
                <a:lnTo>
                  <a:pt x="429371" y="182880"/>
                </a:lnTo>
                <a:lnTo>
                  <a:pt x="0" y="17492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6F38B2F7-6B7E-45D7-A36F-14290098D9F3}"/>
              </a:ext>
            </a:extLst>
          </p:cNvPr>
          <p:cNvSpPr/>
          <p:nvPr/>
        </p:nvSpPr>
        <p:spPr>
          <a:xfrm>
            <a:off x="5438274" y="1203157"/>
            <a:ext cx="995043" cy="492028"/>
          </a:xfrm>
          <a:custGeom>
            <a:avLst/>
            <a:gdLst>
              <a:gd name="connsiteX0" fmla="*/ 986589 w 998621"/>
              <a:gd name="connsiteY0" fmla="*/ 180475 h 445169"/>
              <a:gd name="connsiteX1" fmla="*/ 986589 w 998621"/>
              <a:gd name="connsiteY1" fmla="*/ 12032 h 445169"/>
              <a:gd name="connsiteX2" fmla="*/ 998621 w 998621"/>
              <a:gd name="connsiteY2" fmla="*/ 0 h 445169"/>
              <a:gd name="connsiteX3" fmla="*/ 0 w 998621"/>
              <a:gd name="connsiteY3" fmla="*/ 1 h 445169"/>
              <a:gd name="connsiteX4" fmla="*/ 577515 w 998621"/>
              <a:gd name="connsiteY4" fmla="*/ 385011 h 445169"/>
              <a:gd name="connsiteX5" fmla="*/ 842210 w 998621"/>
              <a:gd name="connsiteY5" fmla="*/ 385011 h 445169"/>
              <a:gd name="connsiteX6" fmla="*/ 842210 w 998621"/>
              <a:gd name="connsiteY6" fmla="*/ 445169 h 445169"/>
              <a:gd name="connsiteX7" fmla="*/ 926431 w 998621"/>
              <a:gd name="connsiteY7" fmla="*/ 445169 h 445169"/>
              <a:gd name="connsiteX8" fmla="*/ 986589 w 998621"/>
              <a:gd name="connsiteY8" fmla="*/ 180475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621" h="445169">
                <a:moveTo>
                  <a:pt x="986589" y="180475"/>
                </a:moveTo>
                <a:lnTo>
                  <a:pt x="986589" y="12032"/>
                </a:lnTo>
                <a:lnTo>
                  <a:pt x="998621" y="0"/>
                </a:lnTo>
                <a:lnTo>
                  <a:pt x="0" y="1"/>
                </a:lnTo>
                <a:lnTo>
                  <a:pt x="577515" y="385011"/>
                </a:lnTo>
                <a:lnTo>
                  <a:pt x="842210" y="385011"/>
                </a:lnTo>
                <a:lnTo>
                  <a:pt x="842210" y="445169"/>
                </a:lnTo>
                <a:lnTo>
                  <a:pt x="926431" y="445169"/>
                </a:lnTo>
                <a:lnTo>
                  <a:pt x="986589" y="1804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764CBBE7-3417-4C06-AC31-7EDF55829A6B}"/>
              </a:ext>
            </a:extLst>
          </p:cNvPr>
          <p:cNvSpPr/>
          <p:nvPr/>
        </p:nvSpPr>
        <p:spPr>
          <a:xfrm>
            <a:off x="5319833" y="1201891"/>
            <a:ext cx="1357673" cy="505326"/>
          </a:xfrm>
          <a:custGeom>
            <a:avLst/>
            <a:gdLst>
              <a:gd name="connsiteX0" fmla="*/ 1287379 w 1287379"/>
              <a:gd name="connsiteY0" fmla="*/ 180474 h 505326"/>
              <a:gd name="connsiteX1" fmla="*/ 1287379 w 1287379"/>
              <a:gd name="connsiteY1" fmla="*/ 12031 h 505326"/>
              <a:gd name="connsiteX2" fmla="*/ 0 w 1287379"/>
              <a:gd name="connsiteY2" fmla="*/ 0 h 505326"/>
              <a:gd name="connsiteX3" fmla="*/ 12031 w 1287379"/>
              <a:gd name="connsiteY3" fmla="*/ 505326 h 505326"/>
              <a:gd name="connsiteX4" fmla="*/ 757989 w 1287379"/>
              <a:gd name="connsiteY4" fmla="*/ 469231 h 505326"/>
              <a:gd name="connsiteX5" fmla="*/ 770021 w 1287379"/>
              <a:gd name="connsiteY5" fmla="*/ 216568 h 505326"/>
              <a:gd name="connsiteX6" fmla="*/ 1287379 w 1287379"/>
              <a:gd name="connsiteY6" fmla="*/ 180474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379" h="505326">
                <a:moveTo>
                  <a:pt x="1287379" y="180474"/>
                </a:moveTo>
                <a:lnTo>
                  <a:pt x="1287379" y="12031"/>
                </a:lnTo>
                <a:lnTo>
                  <a:pt x="0" y="0"/>
                </a:lnTo>
                <a:lnTo>
                  <a:pt x="12031" y="505326"/>
                </a:lnTo>
                <a:lnTo>
                  <a:pt x="757989" y="469231"/>
                </a:lnTo>
                <a:lnTo>
                  <a:pt x="770021" y="216568"/>
                </a:lnTo>
                <a:lnTo>
                  <a:pt x="1287379" y="18047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DB2624B9-E877-4361-8139-742404CBBD68}"/>
              </a:ext>
            </a:extLst>
          </p:cNvPr>
          <p:cNvSpPr/>
          <p:nvPr/>
        </p:nvSpPr>
        <p:spPr>
          <a:xfrm>
            <a:off x="6137265" y="1215031"/>
            <a:ext cx="749988" cy="421420"/>
          </a:xfrm>
          <a:custGeom>
            <a:avLst/>
            <a:gdLst>
              <a:gd name="connsiteX0" fmla="*/ 0 w 620202"/>
              <a:gd name="connsiteY0" fmla="*/ 174929 h 421420"/>
              <a:gd name="connsiteX1" fmla="*/ 0 w 620202"/>
              <a:gd name="connsiteY1" fmla="*/ 421420 h 421420"/>
              <a:gd name="connsiteX2" fmla="*/ 620202 w 620202"/>
              <a:gd name="connsiteY2" fmla="*/ 421420 h 421420"/>
              <a:gd name="connsiteX3" fmla="*/ 620202 w 620202"/>
              <a:gd name="connsiteY3" fmla="*/ 0 h 421420"/>
              <a:gd name="connsiteX4" fmla="*/ 429371 w 620202"/>
              <a:gd name="connsiteY4" fmla="*/ 0 h 421420"/>
              <a:gd name="connsiteX5" fmla="*/ 429371 w 620202"/>
              <a:gd name="connsiteY5" fmla="*/ 182880 h 421420"/>
              <a:gd name="connsiteX6" fmla="*/ 0 w 620202"/>
              <a:gd name="connsiteY6" fmla="*/ 174929 h 42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02" h="421420">
                <a:moveTo>
                  <a:pt x="0" y="174929"/>
                </a:moveTo>
                <a:lnTo>
                  <a:pt x="0" y="421420"/>
                </a:lnTo>
                <a:lnTo>
                  <a:pt x="620202" y="421420"/>
                </a:lnTo>
                <a:lnTo>
                  <a:pt x="620202" y="0"/>
                </a:lnTo>
                <a:lnTo>
                  <a:pt x="429371" y="0"/>
                </a:lnTo>
                <a:lnTo>
                  <a:pt x="429371" y="182880"/>
                </a:lnTo>
                <a:lnTo>
                  <a:pt x="0" y="1749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9B62722-8A73-4F2F-BE7D-3C406B213333}"/>
              </a:ext>
            </a:extLst>
          </p:cNvPr>
          <p:cNvSpPr/>
          <p:nvPr/>
        </p:nvSpPr>
        <p:spPr>
          <a:xfrm>
            <a:off x="6193285" y="1559601"/>
            <a:ext cx="110354" cy="286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3618F4F2-24F1-46DB-A1F6-6671AAAF9841}"/>
              </a:ext>
            </a:extLst>
          </p:cNvPr>
          <p:cNvCxnSpPr>
            <a:cxnSpLocks/>
          </p:cNvCxnSpPr>
          <p:nvPr/>
        </p:nvCxnSpPr>
        <p:spPr>
          <a:xfrm flipH="1">
            <a:off x="4740951" y="1603566"/>
            <a:ext cx="1515434" cy="2086211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C7A87D9-E630-411D-988A-26FA68BEB3A3}"/>
              </a:ext>
            </a:extLst>
          </p:cNvPr>
          <p:cNvSpPr/>
          <p:nvPr/>
        </p:nvSpPr>
        <p:spPr>
          <a:xfrm>
            <a:off x="6369383" y="1663904"/>
            <a:ext cx="102752" cy="10798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618BC44-55E5-4D30-9840-0DD1C14C8C88}"/>
              </a:ext>
            </a:extLst>
          </p:cNvPr>
          <p:cNvSpPr/>
          <p:nvPr/>
        </p:nvSpPr>
        <p:spPr>
          <a:xfrm>
            <a:off x="6321692" y="1621529"/>
            <a:ext cx="61338" cy="21446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5" grpId="0" animBg="1"/>
      <p:bldP spid="41" grpId="0" animBg="1"/>
      <p:bldP spid="44" grpId="0" animBg="1"/>
      <p:bldP spid="42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979E9E8-BCB3-488E-B073-9219538E3317}"/>
              </a:ext>
            </a:extLst>
          </p:cNvPr>
          <p:cNvSpPr/>
          <p:nvPr/>
        </p:nvSpPr>
        <p:spPr>
          <a:xfrm>
            <a:off x="7016503" y="2009775"/>
            <a:ext cx="1057275" cy="1128713"/>
          </a:xfrm>
          <a:custGeom>
            <a:avLst/>
            <a:gdLst>
              <a:gd name="connsiteX0" fmla="*/ 9525 w 1057275"/>
              <a:gd name="connsiteY0" fmla="*/ 0 h 1128713"/>
              <a:gd name="connsiteX1" fmla="*/ 1042988 w 1057275"/>
              <a:gd name="connsiteY1" fmla="*/ 0 h 1128713"/>
              <a:gd name="connsiteX2" fmla="*/ 1057275 w 1057275"/>
              <a:gd name="connsiteY2" fmla="*/ 1128713 h 1128713"/>
              <a:gd name="connsiteX3" fmla="*/ 0 w 1057275"/>
              <a:gd name="connsiteY3" fmla="*/ 766763 h 1128713"/>
              <a:gd name="connsiteX4" fmla="*/ 9525 w 1057275"/>
              <a:gd name="connsiteY4" fmla="*/ 0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1128713">
                <a:moveTo>
                  <a:pt x="9525" y="0"/>
                </a:moveTo>
                <a:lnTo>
                  <a:pt x="1042988" y="0"/>
                </a:lnTo>
                <a:lnTo>
                  <a:pt x="1057275" y="1128713"/>
                </a:lnTo>
                <a:lnTo>
                  <a:pt x="0" y="766763"/>
                </a:lnTo>
                <a:cubicBezTo>
                  <a:pt x="1588" y="509588"/>
                  <a:pt x="3175" y="252413"/>
                  <a:pt x="9525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34462B7-C722-426D-9C0D-91D32D0C86F8}"/>
              </a:ext>
            </a:extLst>
          </p:cNvPr>
          <p:cNvSpPr/>
          <p:nvPr/>
        </p:nvSpPr>
        <p:spPr>
          <a:xfrm>
            <a:off x="7006976" y="1922303"/>
            <a:ext cx="62161" cy="878047"/>
          </a:xfrm>
          <a:custGeom>
            <a:avLst/>
            <a:gdLst>
              <a:gd name="connsiteX0" fmla="*/ 9525 w 38100"/>
              <a:gd name="connsiteY0" fmla="*/ 0 h 804862"/>
              <a:gd name="connsiteX1" fmla="*/ 14287 w 38100"/>
              <a:gd name="connsiteY1" fmla="*/ 276225 h 804862"/>
              <a:gd name="connsiteX2" fmla="*/ 0 w 38100"/>
              <a:gd name="connsiteY2" fmla="*/ 280987 h 804862"/>
              <a:gd name="connsiteX3" fmla="*/ 0 w 38100"/>
              <a:gd name="connsiteY3" fmla="*/ 790575 h 804862"/>
              <a:gd name="connsiteX4" fmla="*/ 28575 w 38100"/>
              <a:gd name="connsiteY4" fmla="*/ 804862 h 804862"/>
              <a:gd name="connsiteX5" fmla="*/ 38100 w 38100"/>
              <a:gd name="connsiteY5" fmla="*/ 238125 h 804862"/>
              <a:gd name="connsiteX6" fmla="*/ 9525 w 38100"/>
              <a:gd name="connsiteY6" fmla="*/ 0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" h="804862">
                <a:moveTo>
                  <a:pt x="9525" y="0"/>
                </a:moveTo>
                <a:cubicBezTo>
                  <a:pt x="11112" y="92075"/>
                  <a:pt x="12700" y="184150"/>
                  <a:pt x="14287" y="276225"/>
                </a:cubicBezTo>
                <a:lnTo>
                  <a:pt x="0" y="280987"/>
                </a:lnTo>
                <a:lnTo>
                  <a:pt x="0" y="790575"/>
                </a:lnTo>
                <a:lnTo>
                  <a:pt x="28575" y="804862"/>
                </a:lnTo>
                <a:lnTo>
                  <a:pt x="38100" y="238125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BA661F5-D262-46BC-AA83-60A94DDC0177}"/>
              </a:ext>
            </a:extLst>
          </p:cNvPr>
          <p:cNvSpPr/>
          <p:nvPr/>
        </p:nvSpPr>
        <p:spPr>
          <a:xfrm>
            <a:off x="7026028" y="2790825"/>
            <a:ext cx="1042988" cy="1762125"/>
          </a:xfrm>
          <a:custGeom>
            <a:avLst/>
            <a:gdLst>
              <a:gd name="connsiteX0" fmla="*/ 0 w 1042988"/>
              <a:gd name="connsiteY0" fmla="*/ 0 h 1762125"/>
              <a:gd name="connsiteX1" fmla="*/ 1042988 w 1042988"/>
              <a:gd name="connsiteY1" fmla="*/ 361950 h 1762125"/>
              <a:gd name="connsiteX2" fmla="*/ 1042988 w 1042988"/>
              <a:gd name="connsiteY2" fmla="*/ 1762125 h 1762125"/>
              <a:gd name="connsiteX3" fmla="*/ 4763 w 1042988"/>
              <a:gd name="connsiteY3" fmla="*/ 1762125 h 1762125"/>
              <a:gd name="connsiteX4" fmla="*/ 0 w 1042988"/>
              <a:gd name="connsiteY4" fmla="*/ 0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988" h="1762125">
                <a:moveTo>
                  <a:pt x="0" y="0"/>
                </a:moveTo>
                <a:lnTo>
                  <a:pt x="1042988" y="361950"/>
                </a:lnTo>
                <a:lnTo>
                  <a:pt x="1042988" y="1762125"/>
                </a:lnTo>
                <a:lnTo>
                  <a:pt x="4763" y="1762125"/>
                </a:lnTo>
                <a:cubicBezTo>
                  <a:pt x="3175" y="1174750"/>
                  <a:pt x="1588" y="587375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3FA9ED-D57A-4720-B469-A4B9F41F8E44}"/>
              </a:ext>
            </a:extLst>
          </p:cNvPr>
          <p:cNvGrpSpPr/>
          <p:nvPr/>
        </p:nvGrpSpPr>
        <p:grpSpPr>
          <a:xfrm>
            <a:off x="5201834" y="1524001"/>
            <a:ext cx="1739700" cy="3044948"/>
            <a:chOff x="890431" y="1600201"/>
            <a:chExt cx="1739700" cy="30449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704558C-CF94-4E37-A489-7D6BCF5B036A}"/>
                </a:ext>
              </a:extLst>
            </p:cNvPr>
            <p:cNvSpPr/>
            <p:nvPr/>
          </p:nvSpPr>
          <p:spPr>
            <a:xfrm>
              <a:off x="890431" y="1600201"/>
              <a:ext cx="1694014" cy="7396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1F15B2C-10CA-443D-AF85-9DBA363A67B3}"/>
                </a:ext>
              </a:extLst>
            </p:cNvPr>
            <p:cNvSpPr/>
            <p:nvPr/>
          </p:nvSpPr>
          <p:spPr>
            <a:xfrm>
              <a:off x="890431" y="2347913"/>
              <a:ext cx="1739700" cy="22972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4229A-2AF8-4722-B641-C883C1E2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5 (Wilhelminakade)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0FD61F4-0E8D-4527-886B-AA0290C142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00" y="1366457"/>
            <a:ext cx="2908904" cy="32388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658A0E-6B13-4B9C-8E34-06B60825D228}"/>
              </a:ext>
            </a:extLst>
          </p:cNvPr>
          <p:cNvSpPr/>
          <p:nvPr/>
        </p:nvSpPr>
        <p:spPr>
          <a:xfrm rot="825988">
            <a:off x="5559055" y="2216060"/>
            <a:ext cx="171177" cy="23821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E4B523C-1682-4BCA-AAE6-884952F35083}"/>
              </a:ext>
            </a:extLst>
          </p:cNvPr>
          <p:cNvSpPr/>
          <p:nvPr/>
        </p:nvSpPr>
        <p:spPr>
          <a:xfrm rot="20909424">
            <a:off x="6066696" y="2201041"/>
            <a:ext cx="171177" cy="23821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7EA6F8-FD01-4164-B8FC-E45313676F65}"/>
              </a:ext>
            </a:extLst>
          </p:cNvPr>
          <p:cNvSpPr/>
          <p:nvPr/>
        </p:nvSpPr>
        <p:spPr>
          <a:xfrm>
            <a:off x="6715145" y="2266950"/>
            <a:ext cx="171177" cy="2301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AF873EF-0F40-40B5-936E-51624096A0AF}"/>
              </a:ext>
            </a:extLst>
          </p:cNvPr>
          <p:cNvSpPr/>
          <p:nvPr/>
        </p:nvSpPr>
        <p:spPr>
          <a:xfrm>
            <a:off x="5768728" y="1519238"/>
            <a:ext cx="1509713" cy="747712"/>
          </a:xfrm>
          <a:custGeom>
            <a:avLst/>
            <a:gdLst>
              <a:gd name="connsiteX0" fmla="*/ 1133475 w 1509713"/>
              <a:gd name="connsiteY0" fmla="*/ 542925 h 747712"/>
              <a:gd name="connsiteX1" fmla="*/ 4763 w 1509713"/>
              <a:gd name="connsiteY1" fmla="*/ 542925 h 747712"/>
              <a:gd name="connsiteX2" fmla="*/ 0 w 1509713"/>
              <a:gd name="connsiteY2" fmla="*/ 747712 h 747712"/>
              <a:gd name="connsiteX3" fmla="*/ 1252538 w 1509713"/>
              <a:gd name="connsiteY3" fmla="*/ 747712 h 747712"/>
              <a:gd name="connsiteX4" fmla="*/ 1257300 w 1509713"/>
              <a:gd name="connsiteY4" fmla="*/ 404812 h 747712"/>
              <a:gd name="connsiteX5" fmla="*/ 1509713 w 1509713"/>
              <a:gd name="connsiteY5" fmla="*/ 404812 h 747712"/>
              <a:gd name="connsiteX6" fmla="*/ 1509713 w 1509713"/>
              <a:gd name="connsiteY6" fmla="*/ 285750 h 747712"/>
              <a:gd name="connsiteX7" fmla="*/ 1395413 w 1509713"/>
              <a:gd name="connsiteY7" fmla="*/ 166687 h 747712"/>
              <a:gd name="connsiteX8" fmla="*/ 1404938 w 1509713"/>
              <a:gd name="connsiteY8" fmla="*/ 9525 h 747712"/>
              <a:gd name="connsiteX9" fmla="*/ 1143000 w 1509713"/>
              <a:gd name="connsiteY9" fmla="*/ 0 h 747712"/>
              <a:gd name="connsiteX10" fmla="*/ 1133475 w 1509713"/>
              <a:gd name="connsiteY10" fmla="*/ 542925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9713" h="747712">
                <a:moveTo>
                  <a:pt x="1133475" y="542925"/>
                </a:moveTo>
                <a:lnTo>
                  <a:pt x="4763" y="542925"/>
                </a:lnTo>
                <a:lnTo>
                  <a:pt x="0" y="747712"/>
                </a:lnTo>
                <a:lnTo>
                  <a:pt x="1252538" y="747712"/>
                </a:lnTo>
                <a:cubicBezTo>
                  <a:pt x="1254125" y="633412"/>
                  <a:pt x="1255713" y="519112"/>
                  <a:pt x="1257300" y="404812"/>
                </a:cubicBezTo>
                <a:lnTo>
                  <a:pt x="1509713" y="404812"/>
                </a:lnTo>
                <a:lnTo>
                  <a:pt x="1509713" y="285750"/>
                </a:lnTo>
                <a:lnTo>
                  <a:pt x="1395413" y="166687"/>
                </a:lnTo>
                <a:lnTo>
                  <a:pt x="1404938" y="9525"/>
                </a:lnTo>
                <a:lnTo>
                  <a:pt x="1143000" y="0"/>
                </a:lnTo>
                <a:lnTo>
                  <a:pt x="1133475" y="5429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BD4E33DB-B9E0-45AB-A948-1E36FAB43082}"/>
              </a:ext>
            </a:extLst>
          </p:cNvPr>
          <p:cNvSpPr/>
          <p:nvPr/>
        </p:nvSpPr>
        <p:spPr>
          <a:xfrm>
            <a:off x="6070600" y="1517650"/>
            <a:ext cx="831850" cy="539750"/>
          </a:xfrm>
          <a:custGeom>
            <a:avLst/>
            <a:gdLst>
              <a:gd name="connsiteX0" fmla="*/ 0 w 831850"/>
              <a:gd name="connsiteY0" fmla="*/ 0 h 539750"/>
              <a:gd name="connsiteX1" fmla="*/ 635000 w 831850"/>
              <a:gd name="connsiteY1" fmla="*/ 533400 h 539750"/>
              <a:gd name="connsiteX2" fmla="*/ 819150 w 831850"/>
              <a:gd name="connsiteY2" fmla="*/ 539750 h 539750"/>
              <a:gd name="connsiteX3" fmla="*/ 831850 w 831850"/>
              <a:gd name="connsiteY3" fmla="*/ 0 h 539750"/>
              <a:gd name="connsiteX4" fmla="*/ 0 w 831850"/>
              <a:gd name="connsiteY4" fmla="*/ 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50" h="539750">
                <a:moveTo>
                  <a:pt x="0" y="0"/>
                </a:moveTo>
                <a:lnTo>
                  <a:pt x="635000" y="533400"/>
                </a:lnTo>
                <a:lnTo>
                  <a:pt x="819150" y="539750"/>
                </a:lnTo>
                <a:lnTo>
                  <a:pt x="8318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CFD2E-F90F-43EF-8CD1-DBAE83398EB1}"/>
              </a:ext>
            </a:extLst>
          </p:cNvPr>
          <p:cNvSpPr/>
          <p:nvPr/>
        </p:nvSpPr>
        <p:spPr>
          <a:xfrm>
            <a:off x="6858000" y="1504950"/>
            <a:ext cx="425450" cy="768350"/>
          </a:xfrm>
          <a:custGeom>
            <a:avLst/>
            <a:gdLst>
              <a:gd name="connsiteX0" fmla="*/ 50800 w 425450"/>
              <a:gd name="connsiteY0" fmla="*/ 0 h 768350"/>
              <a:gd name="connsiteX1" fmla="*/ 31750 w 425450"/>
              <a:gd name="connsiteY1" fmla="*/ 558800 h 768350"/>
              <a:gd name="connsiteX2" fmla="*/ 0 w 425450"/>
              <a:gd name="connsiteY2" fmla="*/ 558800 h 768350"/>
              <a:gd name="connsiteX3" fmla="*/ 0 w 425450"/>
              <a:gd name="connsiteY3" fmla="*/ 641350 h 768350"/>
              <a:gd name="connsiteX4" fmla="*/ 25400 w 425450"/>
              <a:gd name="connsiteY4" fmla="*/ 768350 h 768350"/>
              <a:gd name="connsiteX5" fmla="*/ 171450 w 425450"/>
              <a:gd name="connsiteY5" fmla="*/ 762000 h 768350"/>
              <a:gd name="connsiteX6" fmla="*/ 165100 w 425450"/>
              <a:gd name="connsiteY6" fmla="*/ 419100 h 768350"/>
              <a:gd name="connsiteX7" fmla="*/ 425450 w 425450"/>
              <a:gd name="connsiteY7" fmla="*/ 425450 h 768350"/>
              <a:gd name="connsiteX8" fmla="*/ 425450 w 425450"/>
              <a:gd name="connsiteY8" fmla="*/ 12700 h 768350"/>
              <a:gd name="connsiteX9" fmla="*/ 50800 w 425450"/>
              <a:gd name="connsiteY9" fmla="*/ 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450" h="768350">
                <a:moveTo>
                  <a:pt x="50800" y="0"/>
                </a:moveTo>
                <a:lnTo>
                  <a:pt x="31750" y="558800"/>
                </a:lnTo>
                <a:lnTo>
                  <a:pt x="0" y="558800"/>
                </a:lnTo>
                <a:lnTo>
                  <a:pt x="0" y="641350"/>
                </a:lnTo>
                <a:lnTo>
                  <a:pt x="25400" y="768350"/>
                </a:lnTo>
                <a:lnTo>
                  <a:pt x="171450" y="762000"/>
                </a:lnTo>
                <a:lnTo>
                  <a:pt x="165100" y="419100"/>
                </a:lnTo>
                <a:lnTo>
                  <a:pt x="425450" y="425450"/>
                </a:lnTo>
                <a:lnTo>
                  <a:pt x="425450" y="12700"/>
                </a:lnTo>
                <a:lnTo>
                  <a:pt x="508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6D41EEF-A368-4534-973D-01ED874DD428}"/>
              </a:ext>
            </a:extLst>
          </p:cNvPr>
          <p:cNvSpPr/>
          <p:nvPr/>
        </p:nvSpPr>
        <p:spPr>
          <a:xfrm>
            <a:off x="6883400" y="1492250"/>
            <a:ext cx="419100" cy="444500"/>
          </a:xfrm>
          <a:custGeom>
            <a:avLst/>
            <a:gdLst>
              <a:gd name="connsiteX0" fmla="*/ 0 w 419100"/>
              <a:gd name="connsiteY0" fmla="*/ 0 h 444500"/>
              <a:gd name="connsiteX1" fmla="*/ 412750 w 419100"/>
              <a:gd name="connsiteY1" fmla="*/ 25400 h 444500"/>
              <a:gd name="connsiteX2" fmla="*/ 419100 w 419100"/>
              <a:gd name="connsiteY2" fmla="*/ 444500 h 444500"/>
              <a:gd name="connsiteX3" fmla="*/ 146050 w 419100"/>
              <a:gd name="connsiteY3" fmla="*/ 444500 h 444500"/>
              <a:gd name="connsiteX4" fmla="*/ 6350 w 419100"/>
              <a:gd name="connsiteY4" fmla="*/ 406400 h 444500"/>
              <a:gd name="connsiteX5" fmla="*/ 0 w 419100"/>
              <a:gd name="connsiteY5" fmla="*/ 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" h="444500">
                <a:moveTo>
                  <a:pt x="0" y="0"/>
                </a:moveTo>
                <a:lnTo>
                  <a:pt x="412750" y="25400"/>
                </a:lnTo>
                <a:cubicBezTo>
                  <a:pt x="414867" y="165100"/>
                  <a:pt x="416983" y="304800"/>
                  <a:pt x="419100" y="444500"/>
                </a:cubicBezTo>
                <a:lnTo>
                  <a:pt x="146050" y="444500"/>
                </a:lnTo>
                <a:lnTo>
                  <a:pt x="6350" y="406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A5F7D064-C608-4E5C-AA57-5214828CF1B9}"/>
              </a:ext>
            </a:extLst>
          </p:cNvPr>
          <p:cNvSpPr/>
          <p:nvPr/>
        </p:nvSpPr>
        <p:spPr>
          <a:xfrm>
            <a:off x="6532032" y="2066026"/>
            <a:ext cx="242887" cy="211931"/>
          </a:xfrm>
          <a:custGeom>
            <a:avLst/>
            <a:gdLst>
              <a:gd name="connsiteX0" fmla="*/ 183356 w 242887"/>
              <a:gd name="connsiteY0" fmla="*/ 0 h 211931"/>
              <a:gd name="connsiteX1" fmla="*/ 0 w 242887"/>
              <a:gd name="connsiteY1" fmla="*/ 211931 h 211931"/>
              <a:gd name="connsiteX2" fmla="*/ 64293 w 242887"/>
              <a:gd name="connsiteY2" fmla="*/ 211931 h 211931"/>
              <a:gd name="connsiteX3" fmla="*/ 242887 w 242887"/>
              <a:gd name="connsiteY3" fmla="*/ 4763 h 211931"/>
              <a:gd name="connsiteX4" fmla="*/ 183356 w 242887"/>
              <a:gd name="connsiteY4" fmla="*/ 0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" h="211931">
                <a:moveTo>
                  <a:pt x="183356" y="0"/>
                </a:moveTo>
                <a:lnTo>
                  <a:pt x="0" y="211931"/>
                </a:lnTo>
                <a:lnTo>
                  <a:pt x="64293" y="211931"/>
                </a:lnTo>
                <a:lnTo>
                  <a:pt x="242887" y="4763"/>
                </a:lnTo>
                <a:lnTo>
                  <a:pt x="183356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EF11F3BB-67E6-4DE4-AC7B-6B5840AC234E}"/>
              </a:ext>
            </a:extLst>
          </p:cNvPr>
          <p:cNvSpPr/>
          <p:nvPr/>
        </p:nvSpPr>
        <p:spPr>
          <a:xfrm>
            <a:off x="6041231" y="1524000"/>
            <a:ext cx="1002507" cy="535781"/>
          </a:xfrm>
          <a:custGeom>
            <a:avLst/>
            <a:gdLst>
              <a:gd name="connsiteX0" fmla="*/ 0 w 1002507"/>
              <a:gd name="connsiteY0" fmla="*/ 0 h 535781"/>
              <a:gd name="connsiteX1" fmla="*/ 885825 w 1002507"/>
              <a:gd name="connsiteY1" fmla="*/ 0 h 535781"/>
              <a:gd name="connsiteX2" fmla="*/ 890588 w 1002507"/>
              <a:gd name="connsiteY2" fmla="*/ 300037 h 535781"/>
              <a:gd name="connsiteX3" fmla="*/ 1002507 w 1002507"/>
              <a:gd name="connsiteY3" fmla="*/ 300037 h 535781"/>
              <a:gd name="connsiteX4" fmla="*/ 1000125 w 1002507"/>
              <a:gd name="connsiteY4" fmla="*/ 423862 h 535781"/>
              <a:gd name="connsiteX5" fmla="*/ 852488 w 1002507"/>
              <a:gd name="connsiteY5" fmla="*/ 378619 h 535781"/>
              <a:gd name="connsiteX6" fmla="*/ 845344 w 1002507"/>
              <a:gd name="connsiteY6" fmla="*/ 535781 h 535781"/>
              <a:gd name="connsiteX7" fmla="*/ 659607 w 1002507"/>
              <a:gd name="connsiteY7" fmla="*/ 531019 h 535781"/>
              <a:gd name="connsiteX8" fmla="*/ 0 w 1002507"/>
              <a:gd name="connsiteY8" fmla="*/ 0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507" h="535781">
                <a:moveTo>
                  <a:pt x="0" y="0"/>
                </a:moveTo>
                <a:lnTo>
                  <a:pt x="885825" y="0"/>
                </a:lnTo>
                <a:cubicBezTo>
                  <a:pt x="887413" y="100012"/>
                  <a:pt x="889000" y="200025"/>
                  <a:pt x="890588" y="300037"/>
                </a:cubicBezTo>
                <a:lnTo>
                  <a:pt x="1002507" y="300037"/>
                </a:lnTo>
                <a:lnTo>
                  <a:pt x="1000125" y="423862"/>
                </a:lnTo>
                <a:lnTo>
                  <a:pt x="852488" y="378619"/>
                </a:lnTo>
                <a:lnTo>
                  <a:pt x="845344" y="535781"/>
                </a:lnTo>
                <a:lnTo>
                  <a:pt x="659607" y="5310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F74D3D8-FBA4-433A-BA0A-480A2EA60157}"/>
              </a:ext>
            </a:extLst>
          </p:cNvPr>
          <p:cNvSpPr/>
          <p:nvPr/>
        </p:nvSpPr>
        <p:spPr>
          <a:xfrm>
            <a:off x="6531620" y="2069307"/>
            <a:ext cx="242887" cy="211931"/>
          </a:xfrm>
          <a:custGeom>
            <a:avLst/>
            <a:gdLst>
              <a:gd name="connsiteX0" fmla="*/ 183356 w 242887"/>
              <a:gd name="connsiteY0" fmla="*/ 0 h 211931"/>
              <a:gd name="connsiteX1" fmla="*/ 0 w 242887"/>
              <a:gd name="connsiteY1" fmla="*/ 211931 h 211931"/>
              <a:gd name="connsiteX2" fmla="*/ 64293 w 242887"/>
              <a:gd name="connsiteY2" fmla="*/ 211931 h 211931"/>
              <a:gd name="connsiteX3" fmla="*/ 242887 w 242887"/>
              <a:gd name="connsiteY3" fmla="*/ 4763 h 211931"/>
              <a:gd name="connsiteX4" fmla="*/ 183356 w 242887"/>
              <a:gd name="connsiteY4" fmla="*/ 0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" h="211931">
                <a:moveTo>
                  <a:pt x="183356" y="0"/>
                </a:moveTo>
                <a:lnTo>
                  <a:pt x="0" y="211931"/>
                </a:lnTo>
                <a:lnTo>
                  <a:pt x="64293" y="211931"/>
                </a:lnTo>
                <a:lnTo>
                  <a:pt x="242887" y="4763"/>
                </a:lnTo>
                <a:lnTo>
                  <a:pt x="18335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78AC2F6-2C16-4F6D-ADE6-8C3F0075D6AC}"/>
              </a:ext>
            </a:extLst>
          </p:cNvPr>
          <p:cNvCxnSpPr>
            <a:cxnSpLocks/>
          </p:cNvCxnSpPr>
          <p:nvPr/>
        </p:nvCxnSpPr>
        <p:spPr>
          <a:xfrm flipH="1">
            <a:off x="5201834" y="1653264"/>
            <a:ext cx="1879866" cy="2277386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CF4176F-CA5C-411E-BABE-D7885E9957E2}"/>
              </a:ext>
            </a:extLst>
          </p:cNvPr>
          <p:cNvSpPr/>
          <p:nvPr/>
        </p:nvSpPr>
        <p:spPr>
          <a:xfrm>
            <a:off x="6934312" y="2266950"/>
            <a:ext cx="79473" cy="2301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5D21CA5-55E2-4D2A-8D02-7463B92C955D}"/>
              </a:ext>
            </a:extLst>
          </p:cNvPr>
          <p:cNvSpPr/>
          <p:nvPr/>
        </p:nvSpPr>
        <p:spPr>
          <a:xfrm>
            <a:off x="7039185" y="1625878"/>
            <a:ext cx="101548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B17BEC7-7BD1-42BD-9A3F-E8C6B639CFD5}"/>
              </a:ext>
            </a:extLst>
          </p:cNvPr>
          <p:cNvSpPr/>
          <p:nvPr/>
        </p:nvSpPr>
        <p:spPr>
          <a:xfrm>
            <a:off x="6931781" y="1492250"/>
            <a:ext cx="316356" cy="328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6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18" grpId="0" animBg="1"/>
      <p:bldP spid="32" grpId="0" animBg="1"/>
      <p:bldP spid="37" grpId="0" animBg="1"/>
      <p:bldP spid="39" grpId="0" animBg="1"/>
      <p:bldP spid="24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ECA906C-AF17-4CD4-B4F7-01C1AC92FE37}"/>
              </a:ext>
            </a:extLst>
          </p:cNvPr>
          <p:cNvSpPr/>
          <p:nvPr/>
        </p:nvSpPr>
        <p:spPr>
          <a:xfrm>
            <a:off x="6652599" y="2001078"/>
            <a:ext cx="1709530" cy="1676400"/>
          </a:xfrm>
          <a:custGeom>
            <a:avLst/>
            <a:gdLst>
              <a:gd name="connsiteX0" fmla="*/ 0 w 1709530"/>
              <a:gd name="connsiteY0" fmla="*/ 0 h 1967948"/>
              <a:gd name="connsiteX1" fmla="*/ 0 w 1709530"/>
              <a:gd name="connsiteY1" fmla="*/ 1524000 h 1967948"/>
              <a:gd name="connsiteX2" fmla="*/ 1709530 w 1709530"/>
              <a:gd name="connsiteY2" fmla="*/ 1967948 h 1967948"/>
              <a:gd name="connsiteX3" fmla="*/ 1709530 w 1709530"/>
              <a:gd name="connsiteY3" fmla="*/ 6626 h 1967948"/>
              <a:gd name="connsiteX4" fmla="*/ 0 w 1709530"/>
              <a:gd name="connsiteY4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530" h="1967948">
                <a:moveTo>
                  <a:pt x="0" y="0"/>
                </a:moveTo>
                <a:lnTo>
                  <a:pt x="0" y="1524000"/>
                </a:lnTo>
                <a:lnTo>
                  <a:pt x="1709530" y="1967948"/>
                </a:lnTo>
                <a:lnTo>
                  <a:pt x="1709530" y="6626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E82222-FDC1-410C-893F-D1FB2A3EDF33}"/>
              </a:ext>
            </a:extLst>
          </p:cNvPr>
          <p:cNvSpPr/>
          <p:nvPr/>
        </p:nvSpPr>
        <p:spPr>
          <a:xfrm>
            <a:off x="4931205" y="1517373"/>
            <a:ext cx="1562807" cy="3040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4229A-2AF8-4722-B641-C883C1E2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5 - loskade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9F2B9D4-5A0F-4978-A809-59844FDB2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612" y="1440221"/>
            <a:ext cx="2890385" cy="31672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7078C6B-70BB-4840-B9B5-446C393DD0D9}"/>
              </a:ext>
            </a:extLst>
          </p:cNvPr>
          <p:cNvSpPr/>
          <p:nvPr/>
        </p:nvSpPr>
        <p:spPr>
          <a:xfrm rot="1094874">
            <a:off x="5826560" y="2168903"/>
            <a:ext cx="173150" cy="225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75D1B6A-BE51-4B96-A89B-50EE02D1CCB8}"/>
              </a:ext>
            </a:extLst>
          </p:cNvPr>
          <p:cNvSpPr/>
          <p:nvPr/>
        </p:nvSpPr>
        <p:spPr>
          <a:xfrm>
            <a:off x="6508520" y="1959412"/>
            <a:ext cx="130232" cy="25982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859ED4B-4325-4F84-B05D-A23A2B50D525}"/>
              </a:ext>
            </a:extLst>
          </p:cNvPr>
          <p:cNvSpPr/>
          <p:nvPr/>
        </p:nvSpPr>
        <p:spPr>
          <a:xfrm>
            <a:off x="6543425" y="1946161"/>
            <a:ext cx="60997" cy="21553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33A3CC0-2AA9-4258-B944-1C539303FF7B}"/>
              </a:ext>
            </a:extLst>
          </p:cNvPr>
          <p:cNvSpPr/>
          <p:nvPr/>
        </p:nvSpPr>
        <p:spPr>
          <a:xfrm>
            <a:off x="6268286" y="1517374"/>
            <a:ext cx="424070" cy="430696"/>
          </a:xfrm>
          <a:custGeom>
            <a:avLst/>
            <a:gdLst>
              <a:gd name="connsiteX0" fmla="*/ 238539 w 424070"/>
              <a:gd name="connsiteY0" fmla="*/ 0 h 430696"/>
              <a:gd name="connsiteX1" fmla="*/ 238539 w 424070"/>
              <a:gd name="connsiteY1" fmla="*/ 119269 h 430696"/>
              <a:gd name="connsiteX2" fmla="*/ 0 w 424070"/>
              <a:gd name="connsiteY2" fmla="*/ 119269 h 430696"/>
              <a:gd name="connsiteX3" fmla="*/ 0 w 424070"/>
              <a:gd name="connsiteY3" fmla="*/ 357809 h 430696"/>
              <a:gd name="connsiteX4" fmla="*/ 192157 w 424070"/>
              <a:gd name="connsiteY4" fmla="*/ 430696 h 430696"/>
              <a:gd name="connsiteX5" fmla="*/ 424070 w 424070"/>
              <a:gd name="connsiteY5" fmla="*/ 430696 h 430696"/>
              <a:gd name="connsiteX6" fmla="*/ 424070 w 424070"/>
              <a:gd name="connsiteY6" fmla="*/ 0 h 430696"/>
              <a:gd name="connsiteX7" fmla="*/ 238539 w 424070"/>
              <a:gd name="connsiteY7" fmla="*/ 0 h 4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70" h="430696">
                <a:moveTo>
                  <a:pt x="238539" y="0"/>
                </a:moveTo>
                <a:lnTo>
                  <a:pt x="238539" y="119269"/>
                </a:lnTo>
                <a:lnTo>
                  <a:pt x="0" y="119269"/>
                </a:lnTo>
                <a:lnTo>
                  <a:pt x="0" y="357809"/>
                </a:lnTo>
                <a:lnTo>
                  <a:pt x="192157" y="430696"/>
                </a:lnTo>
                <a:lnTo>
                  <a:pt x="424070" y="430696"/>
                </a:lnTo>
                <a:lnTo>
                  <a:pt x="424070" y="0"/>
                </a:lnTo>
                <a:lnTo>
                  <a:pt x="23853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B901CD3-96A7-4090-8B5F-7804610B40F5}"/>
              </a:ext>
            </a:extLst>
          </p:cNvPr>
          <p:cNvSpPr/>
          <p:nvPr/>
        </p:nvSpPr>
        <p:spPr>
          <a:xfrm>
            <a:off x="6652599" y="2987324"/>
            <a:ext cx="1709530" cy="1578050"/>
          </a:xfrm>
          <a:custGeom>
            <a:avLst/>
            <a:gdLst>
              <a:gd name="connsiteX0" fmla="*/ 0 w 1709530"/>
              <a:gd name="connsiteY0" fmla="*/ 0 h 1033670"/>
              <a:gd name="connsiteX1" fmla="*/ 0 w 1709530"/>
              <a:gd name="connsiteY1" fmla="*/ 1033670 h 1033670"/>
              <a:gd name="connsiteX2" fmla="*/ 1709530 w 1709530"/>
              <a:gd name="connsiteY2" fmla="*/ 1033670 h 1033670"/>
              <a:gd name="connsiteX3" fmla="*/ 1709530 w 1709530"/>
              <a:gd name="connsiteY3" fmla="*/ 437322 h 1033670"/>
              <a:gd name="connsiteX4" fmla="*/ 0 w 1709530"/>
              <a:gd name="connsiteY4" fmla="*/ 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530" h="1033670">
                <a:moveTo>
                  <a:pt x="0" y="0"/>
                </a:moveTo>
                <a:lnTo>
                  <a:pt x="0" y="1033670"/>
                </a:lnTo>
                <a:lnTo>
                  <a:pt x="1709530" y="1033670"/>
                </a:lnTo>
                <a:lnTo>
                  <a:pt x="1709530" y="4373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A3272B8-3298-40E5-866A-0BDC0CF92BEB}"/>
              </a:ext>
            </a:extLst>
          </p:cNvPr>
          <p:cNvSpPr/>
          <p:nvPr/>
        </p:nvSpPr>
        <p:spPr>
          <a:xfrm>
            <a:off x="5466522" y="1510748"/>
            <a:ext cx="1040295" cy="563217"/>
          </a:xfrm>
          <a:custGeom>
            <a:avLst/>
            <a:gdLst>
              <a:gd name="connsiteX0" fmla="*/ 0 w 1040295"/>
              <a:gd name="connsiteY0" fmla="*/ 0 h 563217"/>
              <a:gd name="connsiteX1" fmla="*/ 549965 w 1040295"/>
              <a:gd name="connsiteY1" fmla="*/ 563217 h 563217"/>
              <a:gd name="connsiteX2" fmla="*/ 742121 w 1040295"/>
              <a:gd name="connsiteY2" fmla="*/ 563217 h 563217"/>
              <a:gd name="connsiteX3" fmla="*/ 808382 w 1040295"/>
              <a:gd name="connsiteY3" fmla="*/ 377687 h 563217"/>
              <a:gd name="connsiteX4" fmla="*/ 795130 w 1040295"/>
              <a:gd name="connsiteY4" fmla="*/ 364435 h 563217"/>
              <a:gd name="connsiteX5" fmla="*/ 801756 w 1040295"/>
              <a:gd name="connsiteY5" fmla="*/ 112643 h 563217"/>
              <a:gd name="connsiteX6" fmla="*/ 1040295 w 1040295"/>
              <a:gd name="connsiteY6" fmla="*/ 112643 h 563217"/>
              <a:gd name="connsiteX7" fmla="*/ 1040295 w 1040295"/>
              <a:gd name="connsiteY7" fmla="*/ 0 h 563217"/>
              <a:gd name="connsiteX8" fmla="*/ 0 w 1040295"/>
              <a:gd name="connsiteY8" fmla="*/ 0 h 56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295" h="563217">
                <a:moveTo>
                  <a:pt x="0" y="0"/>
                </a:moveTo>
                <a:lnTo>
                  <a:pt x="549965" y="563217"/>
                </a:lnTo>
                <a:lnTo>
                  <a:pt x="742121" y="563217"/>
                </a:lnTo>
                <a:lnTo>
                  <a:pt x="808382" y="377687"/>
                </a:lnTo>
                <a:lnTo>
                  <a:pt x="795130" y="364435"/>
                </a:lnTo>
                <a:lnTo>
                  <a:pt x="801756" y="112643"/>
                </a:lnTo>
                <a:lnTo>
                  <a:pt x="1040295" y="112643"/>
                </a:lnTo>
                <a:lnTo>
                  <a:pt x="104029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E89E63A-07F8-413E-A2CE-DAB2936406E4}"/>
              </a:ext>
            </a:extLst>
          </p:cNvPr>
          <p:cNvSpPr/>
          <p:nvPr/>
        </p:nvSpPr>
        <p:spPr>
          <a:xfrm rot="1094874">
            <a:off x="6225041" y="1905595"/>
            <a:ext cx="173150" cy="3390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BF1367F0-B919-4ACE-A5D2-EEB8327E6997}"/>
              </a:ext>
            </a:extLst>
          </p:cNvPr>
          <p:cNvSpPr/>
          <p:nvPr/>
        </p:nvSpPr>
        <p:spPr>
          <a:xfrm>
            <a:off x="6268725" y="1510748"/>
            <a:ext cx="424070" cy="430696"/>
          </a:xfrm>
          <a:custGeom>
            <a:avLst/>
            <a:gdLst>
              <a:gd name="connsiteX0" fmla="*/ 238539 w 424070"/>
              <a:gd name="connsiteY0" fmla="*/ 0 h 430696"/>
              <a:gd name="connsiteX1" fmla="*/ 238539 w 424070"/>
              <a:gd name="connsiteY1" fmla="*/ 119269 h 430696"/>
              <a:gd name="connsiteX2" fmla="*/ 0 w 424070"/>
              <a:gd name="connsiteY2" fmla="*/ 119269 h 430696"/>
              <a:gd name="connsiteX3" fmla="*/ 0 w 424070"/>
              <a:gd name="connsiteY3" fmla="*/ 357809 h 430696"/>
              <a:gd name="connsiteX4" fmla="*/ 192157 w 424070"/>
              <a:gd name="connsiteY4" fmla="*/ 430696 h 430696"/>
              <a:gd name="connsiteX5" fmla="*/ 424070 w 424070"/>
              <a:gd name="connsiteY5" fmla="*/ 430696 h 430696"/>
              <a:gd name="connsiteX6" fmla="*/ 424070 w 424070"/>
              <a:gd name="connsiteY6" fmla="*/ 0 h 430696"/>
              <a:gd name="connsiteX7" fmla="*/ 238539 w 424070"/>
              <a:gd name="connsiteY7" fmla="*/ 0 h 4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070" h="430696">
                <a:moveTo>
                  <a:pt x="238539" y="0"/>
                </a:moveTo>
                <a:lnTo>
                  <a:pt x="238539" y="119269"/>
                </a:lnTo>
                <a:lnTo>
                  <a:pt x="0" y="119269"/>
                </a:lnTo>
                <a:lnTo>
                  <a:pt x="0" y="357809"/>
                </a:lnTo>
                <a:lnTo>
                  <a:pt x="192157" y="430696"/>
                </a:lnTo>
                <a:lnTo>
                  <a:pt x="424070" y="430696"/>
                </a:lnTo>
                <a:lnTo>
                  <a:pt x="424070" y="0"/>
                </a:lnTo>
                <a:lnTo>
                  <a:pt x="238539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928D08E-77BA-45DA-9E74-2BAF14D68FAD}"/>
              </a:ext>
            </a:extLst>
          </p:cNvPr>
          <p:cNvSpPr/>
          <p:nvPr/>
        </p:nvSpPr>
        <p:spPr>
          <a:xfrm>
            <a:off x="6639339" y="2186609"/>
            <a:ext cx="1119809" cy="1225826"/>
          </a:xfrm>
          <a:custGeom>
            <a:avLst/>
            <a:gdLst>
              <a:gd name="connsiteX0" fmla="*/ 0 w 1119809"/>
              <a:gd name="connsiteY0" fmla="*/ 795130 h 1225826"/>
              <a:gd name="connsiteX1" fmla="*/ 1119809 w 1119809"/>
              <a:gd name="connsiteY1" fmla="*/ 1225826 h 1225826"/>
              <a:gd name="connsiteX2" fmla="*/ 1119809 w 1119809"/>
              <a:gd name="connsiteY2" fmla="*/ 536713 h 1225826"/>
              <a:gd name="connsiteX3" fmla="*/ 6626 w 1119809"/>
              <a:gd name="connsiteY3" fmla="*/ 0 h 1225826"/>
              <a:gd name="connsiteX4" fmla="*/ 0 w 1119809"/>
              <a:gd name="connsiteY4" fmla="*/ 795130 h 122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809" h="1225826">
                <a:moveTo>
                  <a:pt x="0" y="795130"/>
                </a:moveTo>
                <a:lnTo>
                  <a:pt x="1119809" y="1225826"/>
                </a:lnTo>
                <a:lnTo>
                  <a:pt x="1119809" y="536713"/>
                </a:lnTo>
                <a:lnTo>
                  <a:pt x="6626" y="0"/>
                </a:lnTo>
                <a:cubicBezTo>
                  <a:pt x="8835" y="269461"/>
                  <a:pt x="11043" y="538921"/>
                  <a:pt x="0" y="7951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37B1FB8-051B-4131-AD2A-77B68C21D651}"/>
              </a:ext>
            </a:extLst>
          </p:cNvPr>
          <p:cNvSpPr/>
          <p:nvPr/>
        </p:nvSpPr>
        <p:spPr>
          <a:xfrm>
            <a:off x="7760929" y="1614564"/>
            <a:ext cx="101548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6A63FD8-9567-487F-92BA-9091A420EEA8}"/>
              </a:ext>
            </a:extLst>
          </p:cNvPr>
          <p:cNvSpPr/>
          <p:nvPr/>
        </p:nvSpPr>
        <p:spPr>
          <a:xfrm>
            <a:off x="5453270" y="1517374"/>
            <a:ext cx="1106556" cy="569843"/>
          </a:xfrm>
          <a:custGeom>
            <a:avLst/>
            <a:gdLst>
              <a:gd name="connsiteX0" fmla="*/ 0 w 1106556"/>
              <a:gd name="connsiteY0" fmla="*/ 0 h 569843"/>
              <a:gd name="connsiteX1" fmla="*/ 1106556 w 1106556"/>
              <a:gd name="connsiteY1" fmla="*/ 0 h 569843"/>
              <a:gd name="connsiteX2" fmla="*/ 1106556 w 1106556"/>
              <a:gd name="connsiteY2" fmla="*/ 119269 h 569843"/>
              <a:gd name="connsiteX3" fmla="*/ 887895 w 1106556"/>
              <a:gd name="connsiteY3" fmla="*/ 119269 h 569843"/>
              <a:gd name="connsiteX4" fmla="*/ 887895 w 1106556"/>
              <a:gd name="connsiteY4" fmla="*/ 424069 h 569843"/>
              <a:gd name="connsiteX5" fmla="*/ 940904 w 1106556"/>
              <a:gd name="connsiteY5" fmla="*/ 424069 h 569843"/>
              <a:gd name="connsiteX6" fmla="*/ 934278 w 1106556"/>
              <a:gd name="connsiteY6" fmla="*/ 569843 h 569843"/>
              <a:gd name="connsiteX7" fmla="*/ 549965 w 1106556"/>
              <a:gd name="connsiteY7" fmla="*/ 563217 h 569843"/>
              <a:gd name="connsiteX8" fmla="*/ 0 w 1106556"/>
              <a:gd name="connsiteY8" fmla="*/ 0 h 56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556" h="569843">
                <a:moveTo>
                  <a:pt x="0" y="0"/>
                </a:moveTo>
                <a:lnTo>
                  <a:pt x="1106556" y="0"/>
                </a:lnTo>
                <a:lnTo>
                  <a:pt x="1106556" y="119269"/>
                </a:lnTo>
                <a:lnTo>
                  <a:pt x="887895" y="119269"/>
                </a:lnTo>
                <a:lnTo>
                  <a:pt x="887895" y="424069"/>
                </a:lnTo>
                <a:lnTo>
                  <a:pt x="940904" y="424069"/>
                </a:lnTo>
                <a:lnTo>
                  <a:pt x="934278" y="569843"/>
                </a:lnTo>
                <a:lnTo>
                  <a:pt x="549965" y="5632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26A7EC9-E23C-4443-8868-3A7B51E12E09}"/>
              </a:ext>
            </a:extLst>
          </p:cNvPr>
          <p:cNvSpPr/>
          <p:nvPr/>
        </p:nvSpPr>
        <p:spPr>
          <a:xfrm>
            <a:off x="6341165" y="1524000"/>
            <a:ext cx="344557" cy="417443"/>
          </a:xfrm>
          <a:custGeom>
            <a:avLst/>
            <a:gdLst>
              <a:gd name="connsiteX0" fmla="*/ 13252 w 344557"/>
              <a:gd name="connsiteY0" fmla="*/ 417443 h 417443"/>
              <a:gd name="connsiteX1" fmla="*/ 344557 w 344557"/>
              <a:gd name="connsiteY1" fmla="*/ 417443 h 417443"/>
              <a:gd name="connsiteX2" fmla="*/ 344557 w 344557"/>
              <a:gd name="connsiteY2" fmla="*/ 0 h 417443"/>
              <a:gd name="connsiteX3" fmla="*/ 218661 w 344557"/>
              <a:gd name="connsiteY3" fmla="*/ 0 h 417443"/>
              <a:gd name="connsiteX4" fmla="*/ 218661 w 344557"/>
              <a:gd name="connsiteY4" fmla="*/ 119270 h 417443"/>
              <a:gd name="connsiteX5" fmla="*/ 0 w 344557"/>
              <a:gd name="connsiteY5" fmla="*/ 119270 h 417443"/>
              <a:gd name="connsiteX6" fmla="*/ 13252 w 344557"/>
              <a:gd name="connsiteY6" fmla="*/ 417443 h 4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57" h="417443">
                <a:moveTo>
                  <a:pt x="13252" y="417443"/>
                </a:moveTo>
                <a:lnTo>
                  <a:pt x="344557" y="417443"/>
                </a:lnTo>
                <a:lnTo>
                  <a:pt x="344557" y="0"/>
                </a:lnTo>
                <a:lnTo>
                  <a:pt x="218661" y="0"/>
                </a:lnTo>
                <a:lnTo>
                  <a:pt x="218661" y="119270"/>
                </a:lnTo>
                <a:lnTo>
                  <a:pt x="0" y="119270"/>
                </a:lnTo>
                <a:lnTo>
                  <a:pt x="13252" y="4174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5D21CA5-55E2-4D2A-8D02-7463B92C955D}"/>
              </a:ext>
            </a:extLst>
          </p:cNvPr>
          <p:cNvSpPr/>
          <p:nvPr/>
        </p:nvSpPr>
        <p:spPr>
          <a:xfrm>
            <a:off x="6388980" y="1946161"/>
            <a:ext cx="105032" cy="26192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78AC2F6-2C16-4F6D-ADE6-8C3F0075D6AC}"/>
              </a:ext>
            </a:extLst>
          </p:cNvPr>
          <p:cNvCxnSpPr>
            <a:cxnSpLocks/>
          </p:cNvCxnSpPr>
          <p:nvPr/>
        </p:nvCxnSpPr>
        <p:spPr>
          <a:xfrm flipH="1">
            <a:off x="4931205" y="1914489"/>
            <a:ext cx="1515434" cy="2086211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2" grpId="0" animBg="1"/>
      <p:bldP spid="43" grpId="0" animBg="1"/>
      <p:bldP spid="22" grpId="0" animBg="1"/>
      <p:bldP spid="22" grpId="1" animBg="1"/>
      <p:bldP spid="23" grpId="0" animBg="1"/>
      <p:bldP spid="23" grpId="1" animBg="1"/>
      <p:bldP spid="27" grpId="0" animBg="1"/>
      <p:bldP spid="26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Wat zijn de vervolgstappen van dit project?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Marco Louwman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Omgevingsmanager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51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Wat zijn de vervolgstappen van dit project?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C31508D-682D-46AC-A7AA-33257C75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Opstellen contract </a:t>
            </a:r>
          </a:p>
          <a:p>
            <a:endParaRPr lang="nl-NL" dirty="0"/>
          </a:p>
          <a:p>
            <a:r>
              <a:rPr lang="nl-NL" dirty="0"/>
              <a:t>Overeenkomsten zakelijk recht</a:t>
            </a:r>
          </a:p>
          <a:p>
            <a:endParaRPr lang="nl-NL" dirty="0"/>
          </a:p>
          <a:p>
            <a:r>
              <a:rPr lang="nl-NL" dirty="0"/>
              <a:t>Aanbesteding</a:t>
            </a:r>
          </a:p>
          <a:p>
            <a:endParaRPr lang="nl-NL" dirty="0"/>
          </a:p>
          <a:p>
            <a:r>
              <a:rPr lang="nl-NL" dirty="0"/>
              <a:t>Ontwerp en werkvoorbereiding door aannemer</a:t>
            </a:r>
          </a:p>
          <a:p>
            <a:endParaRPr lang="nl-NL" dirty="0"/>
          </a:p>
          <a:p>
            <a:r>
              <a:rPr lang="nl-NL" dirty="0"/>
              <a:t>Uitvoering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18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957" y="2905748"/>
            <a:ext cx="2725363" cy="170330"/>
          </a:xfrm>
          <a:prstGeom prst="rect">
            <a:avLst/>
          </a:prstGeom>
          <a:pattFill prst="dkVert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op hoofdlijnen</a:t>
            </a:r>
          </a:p>
        </p:txBody>
      </p:sp>
      <p:sp>
        <p:nvSpPr>
          <p:cNvPr id="4" name="Chevron 3"/>
          <p:cNvSpPr/>
          <p:nvPr/>
        </p:nvSpPr>
        <p:spPr>
          <a:xfrm>
            <a:off x="779838" y="2110224"/>
            <a:ext cx="1398585" cy="6858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 err="1">
                <a:solidFill>
                  <a:schemeClr val="tx2"/>
                </a:solidFill>
              </a:rPr>
              <a:t>Onder-zoeken</a:t>
            </a:r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837766" y="2110224"/>
            <a:ext cx="1828800" cy="6858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2"/>
                </a:solidFill>
              </a:rPr>
              <a:t>Contract-voorbereiding</a:t>
            </a:r>
          </a:p>
        </p:txBody>
      </p:sp>
      <p:sp>
        <p:nvSpPr>
          <p:cNvPr id="8" name="Chevron 7"/>
          <p:cNvSpPr/>
          <p:nvPr/>
        </p:nvSpPr>
        <p:spPr>
          <a:xfrm>
            <a:off x="3980329" y="2110224"/>
            <a:ext cx="1665193" cy="685800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 err="1">
                <a:solidFill>
                  <a:schemeClr val="tx2"/>
                </a:solidFill>
              </a:rPr>
              <a:t>Werkvoor-bereiding</a:t>
            </a:r>
            <a:endParaRPr lang="nl-NL" sz="1050" b="1" dirty="0">
              <a:solidFill>
                <a:schemeClr val="tx2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953277" y="930213"/>
            <a:ext cx="336629" cy="117044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000" b="1" dirty="0">
                <a:solidFill>
                  <a:schemeClr val="accent1"/>
                </a:solidFill>
              </a:rPr>
              <a:t>Aanbesteding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725437" y="844291"/>
            <a:ext cx="360204" cy="115952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000" b="1" dirty="0">
                <a:solidFill>
                  <a:schemeClr val="accent1"/>
                </a:solidFill>
              </a:rPr>
              <a:t>Oplevering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9424" y="2902436"/>
            <a:ext cx="552896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8707" y="2902436"/>
            <a:ext cx="3119716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1176" y="2902436"/>
            <a:ext cx="2811332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2019</a:t>
            </a: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xmlns="" id="{B2079814-CA46-43B1-B8D6-70F26D47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4" y="3462036"/>
            <a:ext cx="7989887" cy="15832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nl-NL" sz="1400" dirty="0"/>
              <a:t>Begin 2018: start aanbesteding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Medio 2018: keuze aannemer (gunning)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Najaar 2018: start werkzaamheden </a:t>
            </a:r>
          </a:p>
        </p:txBody>
      </p:sp>
      <p:sp>
        <p:nvSpPr>
          <p:cNvPr id="14" name="Chevron 3">
            <a:extLst>
              <a:ext uri="{FF2B5EF4-FFF2-40B4-BE49-F238E27FC236}">
                <a16:creationId xmlns:a16="http://schemas.microsoft.com/office/drawing/2014/main" xmlns="" id="{F64F13ED-48C9-4FB0-B25F-DC631DBE6BAA}"/>
              </a:ext>
            </a:extLst>
          </p:cNvPr>
          <p:cNvSpPr/>
          <p:nvPr/>
        </p:nvSpPr>
        <p:spPr>
          <a:xfrm>
            <a:off x="3328147" y="2110224"/>
            <a:ext cx="1037711" cy="685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92E0F0-2B94-40E6-8801-73A8D8ABCD0F}"/>
              </a:ext>
            </a:extLst>
          </p:cNvPr>
          <p:cNvSpPr txBox="1"/>
          <p:nvPr/>
        </p:nvSpPr>
        <p:spPr>
          <a:xfrm>
            <a:off x="3627413" y="2259173"/>
            <a:ext cx="98835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1" dirty="0" err="1">
                <a:solidFill>
                  <a:schemeClr val="tx2"/>
                </a:solidFill>
              </a:rPr>
              <a:t>Inschrij</a:t>
            </a:r>
            <a:r>
              <a:rPr lang="nl-NL" sz="1050" b="1" dirty="0">
                <a:solidFill>
                  <a:schemeClr val="tx2"/>
                </a:solidFill>
              </a:rPr>
              <a:t>-</a:t>
            </a:r>
          </a:p>
          <a:p>
            <a:r>
              <a:rPr lang="nl-NL" sz="1050" b="1" dirty="0">
                <a:solidFill>
                  <a:schemeClr val="tx2"/>
                </a:solidFill>
              </a:rPr>
              <a:t>     vingen</a:t>
            </a:r>
          </a:p>
        </p:txBody>
      </p:sp>
      <p:sp>
        <p:nvSpPr>
          <p:cNvPr id="16" name="Chevron 7">
            <a:extLst>
              <a:ext uri="{FF2B5EF4-FFF2-40B4-BE49-F238E27FC236}">
                <a16:creationId xmlns:a16="http://schemas.microsoft.com/office/drawing/2014/main" xmlns="" id="{C77BA905-6393-4403-A912-06940151039A}"/>
              </a:ext>
            </a:extLst>
          </p:cNvPr>
          <p:cNvSpPr/>
          <p:nvPr/>
        </p:nvSpPr>
        <p:spPr>
          <a:xfrm>
            <a:off x="5298142" y="2110224"/>
            <a:ext cx="3564366" cy="6858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2"/>
                </a:solidFill>
              </a:rPr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val="276417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 zakelijk recht</a:t>
            </a:r>
          </a:p>
        </p:txBody>
      </p:sp>
    </p:spTree>
    <p:extLst>
      <p:ext uri="{BB962C8B-B14F-4D97-AF65-F5344CB8AC3E}">
        <p14:creationId xmlns:p14="http://schemas.microsoft.com/office/powerpoint/2010/main" val="139633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zakelijk recht van toepassing?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4" y="878085"/>
            <a:ext cx="8283575" cy="338732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r>
              <a:rPr lang="nl-NL" dirty="0"/>
              <a:t>Als verankering onder uw perceel nodig is </a:t>
            </a:r>
          </a:p>
          <a:p>
            <a:pPr marL="0" indent="0">
              <a:buNone/>
              <a:tabLst>
                <a:tab pos="3681413" algn="l"/>
              </a:tabLst>
            </a:pPr>
            <a:endParaRPr lang="nl-NL" dirty="0"/>
          </a:p>
          <a:p>
            <a:pPr marL="0" indent="0">
              <a:buNone/>
              <a:tabLst>
                <a:tab pos="3681413" algn="l"/>
              </a:tabLst>
            </a:pPr>
            <a:r>
              <a:rPr lang="nl-NL" dirty="0"/>
              <a:t>Vestigen van zakelijk recht regelt het volgende: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Toestemming voor het aanbrengen van verankering onder uw perceel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Eenmalige vergoeding </a:t>
            </a:r>
            <a:r>
              <a:rPr lang="nl-NL" dirty="0" err="1"/>
              <a:t>tbv</a:t>
            </a:r>
            <a:r>
              <a:rPr lang="nl-NL" dirty="0"/>
              <a:t> aanbrengen van de verankering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Garantie voor herstel bij eventuele schade 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Compensatie voor eventuele extra kosten bij toekomstige bebouwing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Notariële vastlegging en inschrijving in kadaster</a:t>
            </a:r>
          </a:p>
          <a:p>
            <a:pPr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95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</p:spPr>
        <p:txBody>
          <a:bodyPr/>
          <a:lstStyle/>
          <a:p>
            <a:r>
              <a:rPr lang="nl-NL" dirty="0"/>
              <a:t>Hoe gaat het proces van tekenen van Overeenkomst Zakelijk Recht in zijn werk?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Twee definitieve zakelijke overeenkomsten toegestuurd </a:t>
            </a:r>
          </a:p>
          <a:p>
            <a:pPr lvl="0"/>
            <a:r>
              <a:rPr lang="nl-NL" dirty="0"/>
              <a:t>Deze stuurt u getekend terug</a:t>
            </a:r>
            <a:endParaRPr lang="nl-NL" sz="2400" dirty="0"/>
          </a:p>
          <a:p>
            <a:pPr lvl="0"/>
            <a:r>
              <a:rPr lang="nl-NL" dirty="0"/>
              <a:t>Tekenen door de Provincie Zuid-Holland. </a:t>
            </a:r>
            <a:endParaRPr lang="nl-NL" sz="2400" dirty="0"/>
          </a:p>
          <a:p>
            <a:pPr lvl="0"/>
            <a:r>
              <a:rPr lang="nl-NL" dirty="0"/>
              <a:t>U krijgt 1 exemplaar getekend retour per post. </a:t>
            </a:r>
          </a:p>
          <a:p>
            <a:pPr lvl="0"/>
            <a:endParaRPr lang="nl-NL" sz="2400" dirty="0"/>
          </a:p>
          <a:p>
            <a:pPr lvl="0"/>
            <a:r>
              <a:rPr lang="nl-NL" dirty="0"/>
              <a:t>Uitvoering van de werkzaamheden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Na de oplevering van het werk zijn de definitieve tekeningen van de aangebrachte verankering gereed. Deze worden ter inzage naar u toegestuurd per post, met een mogelijkheid om te reageren.</a:t>
            </a:r>
            <a:endParaRPr lang="nl-NL" sz="2400" dirty="0"/>
          </a:p>
          <a:p>
            <a:pPr lvl="0"/>
            <a:r>
              <a:rPr lang="nl-NL" dirty="0"/>
              <a:t>Deze tekening wordt aangeboden aan de notaris. U wordt uitgenodigd ten kantore bij de notaris om de notariële akte (overeenkomst en definitieve tekening zijn hier onderdeel van) te tekenen.</a:t>
            </a:r>
            <a:endParaRPr lang="nl-NL" sz="2400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01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Toelichting bij het project (19:30 - 20:00) </a:t>
            </a:r>
          </a:p>
          <a:p>
            <a:pPr lvl="1"/>
            <a:r>
              <a:rPr lang="nl-NL" dirty="0"/>
              <a:t>Wat is er gedaan?</a:t>
            </a:r>
          </a:p>
          <a:p>
            <a:pPr lvl="1"/>
            <a:r>
              <a:rPr lang="nl-NL" dirty="0"/>
              <a:t>Wat gaat er gebeuren?</a:t>
            </a:r>
          </a:p>
          <a:p>
            <a:pPr lvl="1"/>
            <a:r>
              <a:rPr lang="nl-NL" dirty="0"/>
              <a:t>Wat betekent dit voor u?</a:t>
            </a:r>
          </a:p>
          <a:p>
            <a:endParaRPr lang="nl-NL" dirty="0"/>
          </a:p>
          <a:p>
            <a:r>
              <a:rPr lang="nl-NL" dirty="0"/>
              <a:t>Vragen vanuit de zaal (20:00 tot 20:15)</a:t>
            </a:r>
          </a:p>
          <a:p>
            <a:endParaRPr lang="nl-NL" dirty="0"/>
          </a:p>
          <a:p>
            <a:r>
              <a:rPr lang="nl-NL" dirty="0"/>
              <a:t>Pauze (20:15-20:30)</a:t>
            </a:r>
          </a:p>
          <a:p>
            <a:endParaRPr lang="nl-NL" dirty="0"/>
          </a:p>
          <a:p>
            <a:r>
              <a:rPr lang="nl-NL" dirty="0"/>
              <a:t>Ruimte voor individuele vragen (20:30 – 21:30)</a:t>
            </a:r>
          </a:p>
          <a:p>
            <a:endParaRPr lang="nl-NL" dirty="0"/>
          </a:p>
          <a:p>
            <a:r>
              <a:rPr lang="nl-NL" dirty="0"/>
              <a:t>Einde bijeenkomst (21.30)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4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EE4279-0C79-4739-9059-D46C6328C1BB}"/>
              </a:ext>
            </a:extLst>
          </p:cNvPr>
          <p:cNvSpPr/>
          <p:nvPr/>
        </p:nvSpPr>
        <p:spPr>
          <a:xfrm>
            <a:off x="3626708" y="4590390"/>
            <a:ext cx="1591923" cy="52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26674-BD73-41EC-9DA7-1D426317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Uw vragen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E831A8A-685C-491D-952C-31E42B892750}"/>
              </a:ext>
            </a:extLst>
          </p:cNvPr>
          <p:cNvSpPr/>
          <p:nvPr/>
        </p:nvSpPr>
        <p:spPr>
          <a:xfrm rot="551501">
            <a:off x="6614549" y="3885383"/>
            <a:ext cx="2024231" cy="9549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“Ik ben bang dat mijn woning beschadigd raakt door trillingen tijdens de werkzaamheden”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D14764-6881-4FDB-9556-B62C6CBA6CA4}"/>
              </a:ext>
            </a:extLst>
          </p:cNvPr>
          <p:cNvSpPr/>
          <p:nvPr/>
        </p:nvSpPr>
        <p:spPr>
          <a:xfrm rot="411459">
            <a:off x="1507173" y="2557979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met mijn woning als er ankers worden aangebracht?”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FE19819-F6BC-46A6-A27F-D0E566A21D2D}"/>
              </a:ext>
            </a:extLst>
          </p:cNvPr>
          <p:cNvSpPr/>
          <p:nvPr/>
        </p:nvSpPr>
        <p:spPr>
          <a:xfrm rot="1270762">
            <a:off x="6425780" y="2159299"/>
            <a:ext cx="2251111" cy="1052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als er toch schade optreedt? Ik wil dat er direct op kosten van de Provincie wordt gerepareerd.”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60D866-7FCD-4292-B75D-55073D350FD6}"/>
              </a:ext>
            </a:extLst>
          </p:cNvPr>
          <p:cNvSpPr/>
          <p:nvPr/>
        </p:nvSpPr>
        <p:spPr>
          <a:xfrm rot="21052849">
            <a:off x="3930910" y="2500523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betekent de overeenkomst zakelijk recht voor mij?”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CFDEB32-E73C-46C9-9C23-176C0EA865D9}"/>
              </a:ext>
            </a:extLst>
          </p:cNvPr>
          <p:cNvSpPr/>
          <p:nvPr/>
        </p:nvSpPr>
        <p:spPr>
          <a:xfrm rot="20961715">
            <a:off x="6066029" y="667594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“Mijn huis moet bereikbaar blijven tijdens de werkzaamheden”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A082C2F-8466-46F0-8F13-E12740988646}"/>
              </a:ext>
            </a:extLst>
          </p:cNvPr>
          <p:cNvSpPr/>
          <p:nvPr/>
        </p:nvSpPr>
        <p:spPr>
          <a:xfrm rot="21146409">
            <a:off x="3349136" y="3821946"/>
            <a:ext cx="2118688" cy="1081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“Bij eerdere werkzaamheden aan de straat was er veel hinder; vooral door zwaar materieel en verkeer”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164ABC-8D27-421C-9099-73B4174DF8C8}"/>
              </a:ext>
            </a:extLst>
          </p:cNvPr>
          <p:cNvSpPr/>
          <p:nvPr/>
        </p:nvSpPr>
        <p:spPr>
          <a:xfrm>
            <a:off x="256739" y="760587"/>
            <a:ext cx="5273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Vragen vanuit de zaal (20:00 tot 20:15)</a:t>
            </a:r>
          </a:p>
          <a:p>
            <a:endParaRPr lang="nl-NL" dirty="0"/>
          </a:p>
          <a:p>
            <a:r>
              <a:rPr lang="nl-NL" dirty="0"/>
              <a:t>Pauze (20:15-20:30)</a:t>
            </a:r>
          </a:p>
          <a:p>
            <a:endParaRPr lang="nl-NL" dirty="0"/>
          </a:p>
          <a:p>
            <a:r>
              <a:rPr lang="nl-NL" dirty="0"/>
              <a:t>Ruimte voor individuele vragen (20:30 – 21:30)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1C31376-C7E5-4D1B-A2CB-C7060BED9B72}"/>
              </a:ext>
            </a:extLst>
          </p:cNvPr>
          <p:cNvSpPr/>
          <p:nvPr/>
        </p:nvSpPr>
        <p:spPr>
          <a:xfrm rot="20753295">
            <a:off x="310262" y="3854223"/>
            <a:ext cx="2221100" cy="7671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“Wordt de Zuidkade ook opnieuw bestraat?”</a:t>
            </a:r>
          </a:p>
        </p:txBody>
      </p:sp>
    </p:spTree>
    <p:extLst>
      <p:ext uri="{BB962C8B-B14F-4D97-AF65-F5344CB8AC3E}">
        <p14:creationId xmlns:p14="http://schemas.microsoft.com/office/powerpoint/2010/main" val="2085275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481" y="256084"/>
            <a:ext cx="7448656" cy="738664"/>
          </a:xfrm>
        </p:spPr>
        <p:txBody>
          <a:bodyPr/>
          <a:lstStyle/>
          <a:p>
            <a:r>
              <a:rPr lang="nl-NL" dirty="0"/>
              <a:t>Ruimte voor individuele vragen (tot 21:30)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2341D-6A4D-4B3A-91F5-82C239C954B6}"/>
              </a:ext>
            </a:extLst>
          </p:cNvPr>
          <p:cNvSpPr txBox="1"/>
          <p:nvPr/>
        </p:nvSpPr>
        <p:spPr>
          <a:xfrm>
            <a:off x="703622" y="739036"/>
            <a:ext cx="3820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Wij beantwoorden graag uw vragen: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FEFB1F-0169-4F42-9D61-0EB0FA6483B2}"/>
              </a:ext>
            </a:extLst>
          </p:cNvPr>
          <p:cNvSpPr txBox="1"/>
          <p:nvPr/>
        </p:nvSpPr>
        <p:spPr>
          <a:xfrm>
            <a:off x="691096" y="2313387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Raymond van Gemerden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3CB6E3-FD3E-498C-88AE-BA8A98504B54}"/>
              </a:ext>
            </a:extLst>
          </p:cNvPr>
          <p:cNvSpPr txBox="1"/>
          <p:nvPr/>
        </p:nvSpPr>
        <p:spPr>
          <a:xfrm>
            <a:off x="2056433" y="2289614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Marco </a:t>
            </a:r>
          </a:p>
          <a:p>
            <a:r>
              <a:rPr lang="nl-NL" sz="1400" dirty="0"/>
              <a:t>Louwman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8F942F-EF9D-45FE-BE40-6FA052EAF0FC}"/>
              </a:ext>
            </a:extLst>
          </p:cNvPr>
          <p:cNvSpPr txBox="1"/>
          <p:nvPr/>
        </p:nvSpPr>
        <p:spPr>
          <a:xfrm>
            <a:off x="2056433" y="3956880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Linde </a:t>
            </a:r>
          </a:p>
          <a:p>
            <a:r>
              <a:rPr lang="nl-NL" sz="1400" dirty="0"/>
              <a:t>Reidsma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70B97D-2E40-440B-A507-DB7D870BF2DB}"/>
              </a:ext>
            </a:extLst>
          </p:cNvPr>
          <p:cNvSpPr txBox="1"/>
          <p:nvPr/>
        </p:nvSpPr>
        <p:spPr>
          <a:xfrm>
            <a:off x="698403" y="3946211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Licia </a:t>
            </a:r>
          </a:p>
          <a:p>
            <a:r>
              <a:rPr lang="nl-NL" sz="1400" dirty="0"/>
              <a:t>Jasperse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3C1A5B-8D41-45D6-8CFE-1FDEE95E023C}"/>
              </a:ext>
            </a:extLst>
          </p:cNvPr>
          <p:cNvSpPr txBox="1"/>
          <p:nvPr/>
        </p:nvSpPr>
        <p:spPr>
          <a:xfrm>
            <a:off x="3421770" y="3946211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Taco</a:t>
            </a:r>
          </a:p>
          <a:p>
            <a:r>
              <a:rPr lang="nl-NL" sz="1400" dirty="0"/>
              <a:t>De Boer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CF4122-28C2-46C9-AFD2-071E4FA51339}"/>
              </a:ext>
            </a:extLst>
          </p:cNvPr>
          <p:cNvSpPr txBox="1"/>
          <p:nvPr/>
        </p:nvSpPr>
        <p:spPr>
          <a:xfrm>
            <a:off x="6112778" y="2252737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Pim </a:t>
            </a:r>
          </a:p>
          <a:p>
            <a:r>
              <a:rPr lang="nl-NL" sz="1400" dirty="0"/>
              <a:t>Zweedijk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632C72-518D-4E16-91D8-4D77D6AF3F50}"/>
              </a:ext>
            </a:extLst>
          </p:cNvPr>
          <p:cNvSpPr txBox="1"/>
          <p:nvPr/>
        </p:nvSpPr>
        <p:spPr>
          <a:xfrm>
            <a:off x="4734915" y="392243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René </a:t>
            </a:r>
          </a:p>
          <a:p>
            <a:r>
              <a:rPr lang="nl-NL" sz="1400" dirty="0"/>
              <a:t>Dolfsma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AEAFEC7-CA43-4603-8FAA-2A6E39A85FF2}"/>
              </a:ext>
            </a:extLst>
          </p:cNvPr>
          <p:cNvSpPr txBox="1"/>
          <p:nvPr/>
        </p:nvSpPr>
        <p:spPr>
          <a:xfrm>
            <a:off x="6145137" y="392243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Lourens </a:t>
            </a:r>
          </a:p>
          <a:p>
            <a:r>
              <a:rPr lang="nl-NL" sz="1400" dirty="0"/>
              <a:t>Krouwel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7E17C7-2637-45E5-9F29-2E4599F3F702}"/>
              </a:ext>
            </a:extLst>
          </p:cNvPr>
          <p:cNvSpPr txBox="1"/>
          <p:nvPr/>
        </p:nvSpPr>
        <p:spPr>
          <a:xfrm>
            <a:off x="3401937" y="229157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Arjan </a:t>
            </a:r>
          </a:p>
          <a:p>
            <a:r>
              <a:rPr lang="nl-NL" sz="1400" dirty="0"/>
              <a:t>Galema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448CA3D-DD61-4518-AB08-A986B1E4E8AD}"/>
              </a:ext>
            </a:extLst>
          </p:cNvPr>
          <p:cNvSpPr txBox="1"/>
          <p:nvPr/>
        </p:nvSpPr>
        <p:spPr>
          <a:xfrm>
            <a:off x="4767274" y="2267805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Kees </a:t>
            </a:r>
            <a:br>
              <a:rPr lang="nl-NL" sz="1400" dirty="0"/>
            </a:br>
            <a:r>
              <a:rPr lang="nl-NL" sz="1400" dirty="0"/>
              <a:t>IJsselstein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1511D33-A426-46A2-8B9C-F0EEF16E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97" y="1219094"/>
            <a:ext cx="1049828" cy="980190"/>
          </a:xfrm>
          <a:prstGeom prst="rect">
            <a:avLst/>
          </a:prstGeom>
        </p:spPr>
      </p:pic>
      <p:pic>
        <p:nvPicPr>
          <p:cNvPr id="2050" name="Picture 2" descr="Afbeeldingsresultaat voor marco louwman">
            <a:extLst>
              <a:ext uri="{FF2B5EF4-FFF2-40B4-BE49-F238E27FC236}">
                <a16:creationId xmlns:a16="http://schemas.microsoft.com/office/drawing/2014/main" xmlns="" id="{F556E681-5E3F-4383-8127-D9EB6D62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40" y="1219094"/>
            <a:ext cx="1009918" cy="9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ees ijsselstein">
            <a:extLst>
              <a:ext uri="{FF2B5EF4-FFF2-40B4-BE49-F238E27FC236}">
                <a16:creationId xmlns:a16="http://schemas.microsoft.com/office/drawing/2014/main" xmlns="" id="{62E73A06-10CA-48EA-99BB-51EB14ECB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4"/>
          <a:stretch/>
        </p:blipFill>
        <p:spPr bwMode="auto">
          <a:xfrm>
            <a:off x="4787107" y="1219094"/>
            <a:ext cx="885935" cy="9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xmlns="" id="{5A01F838-29EA-4B25-AF29-0D507EA5C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474" y="1219094"/>
            <a:ext cx="1015869" cy="99454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xmlns="" id="{0283700D-3793-4A67-BE14-755C5FE75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14" y="1192865"/>
            <a:ext cx="1219276" cy="102077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xmlns="" id="{17436B60-2D23-4D83-AED3-C3C1C7E1C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4" y="2857782"/>
            <a:ext cx="1016222" cy="989828"/>
          </a:xfrm>
          <a:prstGeom prst="rect">
            <a:avLst/>
          </a:prstGeom>
        </p:spPr>
      </p:pic>
      <p:pic>
        <p:nvPicPr>
          <p:cNvPr id="2049" name="Afbeelding 2048">
            <a:extLst>
              <a:ext uri="{FF2B5EF4-FFF2-40B4-BE49-F238E27FC236}">
                <a16:creationId xmlns:a16="http://schemas.microsoft.com/office/drawing/2014/main" xmlns="" id="{A595419F-5965-4E2E-A9E7-4281B6F549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87" r="-1966"/>
          <a:stretch/>
        </p:blipFill>
        <p:spPr>
          <a:xfrm>
            <a:off x="2053379" y="2846294"/>
            <a:ext cx="1020279" cy="995495"/>
          </a:xfrm>
          <a:prstGeom prst="rect">
            <a:avLst/>
          </a:prstGeom>
        </p:spPr>
      </p:pic>
      <p:pic>
        <p:nvPicPr>
          <p:cNvPr id="2053" name="Afbeelding 2052">
            <a:extLst>
              <a:ext uri="{FF2B5EF4-FFF2-40B4-BE49-F238E27FC236}">
                <a16:creationId xmlns:a16="http://schemas.microsoft.com/office/drawing/2014/main" xmlns="" id="{5E61DE96-EA53-4BC8-8349-28691A0501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982" y="2849128"/>
            <a:ext cx="988361" cy="995494"/>
          </a:xfrm>
          <a:prstGeom prst="rect">
            <a:avLst/>
          </a:prstGeom>
        </p:spPr>
      </p:pic>
      <p:pic>
        <p:nvPicPr>
          <p:cNvPr id="2055" name="Afbeelding 2054">
            <a:extLst>
              <a:ext uri="{FF2B5EF4-FFF2-40B4-BE49-F238E27FC236}">
                <a16:creationId xmlns:a16="http://schemas.microsoft.com/office/drawing/2014/main" xmlns="" id="{4C0BF09B-DDC9-456D-B33D-A86F7D1872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097" y="2864227"/>
            <a:ext cx="996560" cy="984419"/>
          </a:xfrm>
          <a:prstGeom prst="rect">
            <a:avLst/>
          </a:prstGeom>
        </p:spPr>
      </p:pic>
      <p:pic>
        <p:nvPicPr>
          <p:cNvPr id="34" name="Picture 33" descr="C:\Users\krouwell\Documents\Lourens Prive\Foto's\L. Krouwel.JPG">
            <a:extLst>
              <a:ext uri="{FF2B5EF4-FFF2-40B4-BE49-F238E27FC236}">
                <a16:creationId xmlns:a16="http://schemas.microsoft.com/office/drawing/2014/main" xmlns="" id="{DDB5F402-9334-4E17-8859-34975311680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1314" y="2846515"/>
            <a:ext cx="1088744" cy="101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70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295CA2CA-07AE-47C2-8A8C-9D7C9D76D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73" y="1368701"/>
            <a:ext cx="8283575" cy="24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85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4" y="357188"/>
            <a:ext cx="6202921" cy="738664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28775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Lourens Krouwel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Technisch adviseur (Arcadis)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4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>
            <a:normAutofit/>
          </a:bodyPr>
          <a:lstStyle/>
          <a:p>
            <a:r>
              <a:rPr lang="nl-NL" dirty="0"/>
              <a:t>Overzicht totale project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7B74-3865-419B-9E2C-E722FCB122D3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29816" y="1427058"/>
            <a:ext cx="5418712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 locaties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1: De Schans (ca. 400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2: Nesse (ca. 1300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3: Badhuisweg, Burg. Colijnstraat (ca. 1300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4: Zuidkade en Zuidkadering (ca. 800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5: Wilhelminakade en loskade (ca. 450 m)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Lengte ca. 4,6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1600" dirty="0"/>
          </a:p>
          <a:p>
            <a:r>
              <a:rPr lang="nl-NL" sz="1400" dirty="0"/>
              <a:t>Na uitvoering is de volledige westelijke oever toekomstbestendig.</a:t>
            </a:r>
            <a:endParaRPr lang="nl-NL" sz="1600" dirty="0"/>
          </a:p>
          <a:p>
            <a:endParaRPr lang="nl-NL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078" y="26789"/>
            <a:ext cx="3520874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AF5D34-9C04-44F3-BDC4-8B57E2AF86B4}"/>
              </a:ext>
            </a:extLst>
          </p:cNvPr>
          <p:cNvSpPr/>
          <p:nvPr/>
        </p:nvSpPr>
        <p:spPr>
          <a:xfrm>
            <a:off x="641295" y="2338134"/>
            <a:ext cx="4742688" cy="465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29ED281-E035-40BE-BFD6-F0F0D3A48E49}"/>
              </a:ext>
            </a:extLst>
          </p:cNvPr>
          <p:cNvSpPr/>
          <p:nvPr/>
        </p:nvSpPr>
        <p:spPr>
          <a:xfrm rot="393756">
            <a:off x="6819428" y="3737545"/>
            <a:ext cx="399315" cy="661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403BD6A-B6D4-4FA7-BF1A-B7C325E7643D}"/>
              </a:ext>
            </a:extLst>
          </p:cNvPr>
          <p:cNvSpPr/>
          <p:nvPr/>
        </p:nvSpPr>
        <p:spPr>
          <a:xfrm rot="19549413">
            <a:off x="6992862" y="4610901"/>
            <a:ext cx="510148" cy="514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2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Kenmerken locatie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052764"/>
            <a:ext cx="8601492" cy="3387329"/>
          </a:xfrm>
        </p:spPr>
        <p:txBody>
          <a:bodyPr>
            <a:normAutofit/>
          </a:bodyPr>
          <a:lstStyle/>
          <a:p>
            <a:r>
              <a:rPr lang="nl-NL" dirty="0"/>
              <a:t>Ca. 800 m langs Zuidkade en Zuidkadering</a:t>
            </a:r>
          </a:p>
          <a:p>
            <a:r>
              <a:rPr lang="nl-NL" dirty="0"/>
              <a:t>Weg aanwezig tussen oeverconstructie en bebouwing</a:t>
            </a:r>
          </a:p>
          <a:p>
            <a:r>
              <a:rPr lang="nl-NL" dirty="0"/>
              <a:t>Aan de noordzijde wordt aangesloten op de hefbrug Waddinxveen</a:t>
            </a:r>
          </a:p>
          <a:p>
            <a:r>
              <a:rPr lang="nl-NL" dirty="0"/>
              <a:t>Aan de zuidzijde wordt aangesloten op de vervangen oever (Burg. Trooststraat)</a:t>
            </a:r>
          </a:p>
          <a:p>
            <a:r>
              <a:rPr lang="nl-NL" dirty="0"/>
              <a:t>De bestaande constructie is 50 à 60 jaar oud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826" y="3030073"/>
            <a:ext cx="9353316" cy="21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Kenmerken locatie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052765"/>
            <a:ext cx="8601492" cy="1783378"/>
          </a:xfrm>
        </p:spPr>
        <p:txBody>
          <a:bodyPr>
            <a:normAutofit/>
          </a:bodyPr>
          <a:lstStyle/>
          <a:p>
            <a:r>
              <a:rPr lang="nl-NL" dirty="0"/>
              <a:t>Ca. 450 m langs Wilhelminakade en Zuidkade</a:t>
            </a:r>
          </a:p>
          <a:p>
            <a:r>
              <a:rPr lang="nl-NL" dirty="0"/>
              <a:t>Weg aanwezig tussen oeverconstructie en bebouwing</a:t>
            </a:r>
          </a:p>
          <a:p>
            <a:r>
              <a:rPr lang="nl-NL" dirty="0"/>
              <a:t>Aan de noordzijde wordt aangesloten op de reeds vervangen oever (loskade)</a:t>
            </a:r>
          </a:p>
          <a:p>
            <a:r>
              <a:rPr lang="nl-NL" dirty="0"/>
              <a:t>Aan de zuidzijde wordt aangesloten op de reeds vervangen oever (Amaliabrug)</a:t>
            </a:r>
          </a:p>
          <a:p>
            <a:r>
              <a:rPr lang="nl-NL" dirty="0"/>
              <a:t>De bestaande constructie is 40 à 65 jaar oud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74A66-58A7-4B06-83C7-89A1CA232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836142"/>
            <a:ext cx="9240795" cy="2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tot nu toe gedaan?</a:t>
            </a:r>
          </a:p>
        </p:txBody>
      </p:sp>
    </p:spTree>
    <p:extLst>
      <p:ext uri="{BB962C8B-B14F-4D97-AF65-F5344CB8AC3E}">
        <p14:creationId xmlns:p14="http://schemas.microsoft.com/office/powerpoint/2010/main" val="313765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89" y="205979"/>
            <a:ext cx="8283575" cy="369332"/>
          </a:xfrm>
        </p:spPr>
        <p:txBody>
          <a:bodyPr/>
          <a:lstStyle/>
          <a:p>
            <a:r>
              <a:rPr lang="nl-NL" dirty="0"/>
              <a:t>Stap 1 - Inventarisatie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4BDDABD-DAA4-4F70-8C11-4F864A39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58" y="778289"/>
            <a:ext cx="3161503" cy="2100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7CE3CEA-837A-4D15-9175-02F0BCE50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57" y="2873645"/>
            <a:ext cx="3161502" cy="22154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63DBFFC-0BD1-400E-BBD4-86936A45D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58" y="778289"/>
            <a:ext cx="3300159" cy="2100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6ECEB4B-9E4A-4239-833E-6C9A5449E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57" y="2884972"/>
            <a:ext cx="3300160" cy="22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1409</Words>
  <Application>Microsoft Office PowerPoint</Application>
  <PresentationFormat>Diavoorstelling (16:9)</PresentationFormat>
  <Paragraphs>313</Paragraphs>
  <Slides>33</Slides>
  <Notes>24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5" baseType="lpstr">
      <vt:lpstr>Provincie Zuid Holland 16x9</vt:lpstr>
      <vt:lpstr>think-cell Slide</vt:lpstr>
      <vt:lpstr>Oeververvanging Vaarweg Gouwe T9 west Alphen - Gouda</vt:lpstr>
      <vt:lpstr>Oeververvanging Vaarweg Gouwe T9 west Alphen - Gouda</vt:lpstr>
      <vt:lpstr>Programma</vt:lpstr>
      <vt:lpstr>Oeververvanging Vaarweg Gouwe T9 west Alphen - Gouda</vt:lpstr>
      <vt:lpstr>Overzicht totale project</vt:lpstr>
      <vt:lpstr>Kenmerken locatie 4</vt:lpstr>
      <vt:lpstr>Kenmerken locatie 5</vt:lpstr>
      <vt:lpstr>Wat is er tot nu toe gedaan?</vt:lpstr>
      <vt:lpstr>Stap 1 - Inventarisatie</vt:lpstr>
      <vt:lpstr>Resultaat van de inventarisatiefase</vt:lpstr>
      <vt:lpstr>Wat hebben wij van u meegekregen? (locatie 4 en 5)</vt:lpstr>
      <vt:lpstr>Stap 2 – Oplossingen uitwerken en afwegen</vt:lpstr>
      <vt:lpstr>PowerPoint-presentatie</vt:lpstr>
      <vt:lpstr>PowerPoint-presentatie</vt:lpstr>
      <vt:lpstr>Oplossingsrichtingen voor nieuwe constructie</vt:lpstr>
      <vt:lpstr>Verankerde wandconstructie</vt:lpstr>
      <vt:lpstr>Gestempelde wandconstructie</vt:lpstr>
      <vt:lpstr>PowerPoint-presentatie</vt:lpstr>
      <vt:lpstr>Stap 3 - Opstellen ontwerp op hoofdlijnen</vt:lpstr>
      <vt:lpstr>Ontwerp op hoofdlijnen</vt:lpstr>
      <vt:lpstr>Locatie 4 (Zuidkade en Zuidkadering)</vt:lpstr>
      <vt:lpstr>Locatie 5 (Wilhelminakade)</vt:lpstr>
      <vt:lpstr>Locatie 5 - loskade</vt:lpstr>
      <vt:lpstr>Wat zijn de vervolgstappen van dit project?</vt:lpstr>
      <vt:lpstr>Wat zijn de vervolgstappen van dit project?</vt:lpstr>
      <vt:lpstr>Planning op hoofdlijnen</vt:lpstr>
      <vt:lpstr>Overeenkomst zakelijk recht</vt:lpstr>
      <vt:lpstr>Wanneer is zakelijk recht van toepassing?</vt:lpstr>
      <vt:lpstr>Hoe gaat het proces van tekenen van Overeenkomst Zakelijk Recht in zijn werk?</vt:lpstr>
      <vt:lpstr>Uw vragen</vt:lpstr>
      <vt:lpstr>Ruimte voor individuele vragen (tot 21:30) </vt:lpstr>
      <vt:lpstr>PowerPoint-presentatie</vt:lpstr>
      <vt:lpstr>Oeververvanging Vaarweg Gouwe T9 west Alphen - Gouda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lourens.krouwel@arcadis.com</dc:creator>
  <cp:lastModifiedBy>louwmml</cp:lastModifiedBy>
  <cp:revision>410</cp:revision>
  <cp:lastPrinted>2017-05-02T14:39:30Z</cp:lastPrinted>
  <dcterms:created xsi:type="dcterms:W3CDTF">2012-10-29T11:59:42Z</dcterms:created>
  <dcterms:modified xsi:type="dcterms:W3CDTF">2017-11-15T12:39:11Z</dcterms:modified>
</cp:coreProperties>
</file>