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11" r:id="rId2"/>
    <p:sldId id="362" r:id="rId3"/>
    <p:sldId id="364" r:id="rId4"/>
    <p:sldId id="363" r:id="rId5"/>
    <p:sldId id="361" r:id="rId6"/>
    <p:sldId id="368" r:id="rId7"/>
    <p:sldId id="373" r:id="rId8"/>
    <p:sldId id="374" r:id="rId9"/>
    <p:sldId id="376" r:id="rId10"/>
    <p:sldId id="383" r:id="rId11"/>
    <p:sldId id="375" r:id="rId12"/>
    <p:sldId id="400" r:id="rId13"/>
    <p:sldId id="397" r:id="rId14"/>
    <p:sldId id="403" r:id="rId15"/>
    <p:sldId id="414" r:id="rId16"/>
    <p:sldId id="406" r:id="rId17"/>
    <p:sldId id="402" r:id="rId18"/>
    <p:sldId id="418" r:id="rId19"/>
    <p:sldId id="390" r:id="rId20"/>
    <p:sldId id="411" r:id="rId21"/>
    <p:sldId id="409" r:id="rId22"/>
    <p:sldId id="394" r:id="rId23"/>
    <p:sldId id="416" r:id="rId24"/>
    <p:sldId id="415" r:id="rId25"/>
    <p:sldId id="417" r:id="rId26"/>
    <p:sldId id="355" r:id="rId27"/>
    <p:sldId id="381" r:id="rId28"/>
    <p:sldId id="408" r:id="rId29"/>
    <p:sldId id="366" r:id="rId30"/>
    <p:sldId id="359" r:id="rId31"/>
    <p:sldId id="367" r:id="rId32"/>
  </p:sldIdLst>
  <p:sldSz cx="9144000" cy="5143500" type="screen16x9"/>
  <p:notesSz cx="7099300" cy="10234613"/>
  <p:custDataLst>
    <p:tags r:id="rId3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8">
          <p15:clr>
            <a:srgbClr val="A4A3A4"/>
          </p15:clr>
        </p15:guide>
        <p15:guide id="2" orient="horz" pos="744">
          <p15:clr>
            <a:srgbClr val="A4A3A4"/>
          </p15:clr>
        </p15:guide>
        <p15:guide id="3" pos="2880">
          <p15:clr>
            <a:srgbClr val="A4A3A4"/>
          </p15:clr>
        </p15:guide>
        <p15:guide id="4" pos="271">
          <p15:clr>
            <a:srgbClr val="A4A3A4"/>
          </p15:clr>
        </p15:guide>
        <p15:guide id="5" pos="5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89630" autoAdjust="0"/>
  </p:normalViewPr>
  <p:slideViewPr>
    <p:cSldViewPr snapToGrid="0">
      <p:cViewPr>
        <p:scale>
          <a:sx n="125" d="100"/>
          <a:sy n="125" d="100"/>
        </p:scale>
        <p:origin x="1224" y="438"/>
      </p:cViewPr>
      <p:guideLst>
        <p:guide orient="horz" pos="2878"/>
        <p:guide orient="horz" pos="744"/>
        <p:guide pos="2880"/>
        <p:guide pos="271"/>
        <p:guide pos="54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2208" y="15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r">
              <a:defRPr sz="1300"/>
            </a:lvl1pPr>
          </a:lstStyle>
          <a:p>
            <a:fld id="{65D3B54B-1DB4-4548-B55C-A419C7CB6B35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r">
              <a:defRPr sz="1300"/>
            </a:lvl1pPr>
          </a:lstStyle>
          <a:p>
            <a:fld id="{7266D42F-A6E9-4566-9B51-2DB85E4027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65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/>
          <a:lstStyle>
            <a:lvl1pPr algn="r">
              <a:defRPr sz="1300"/>
            </a:lvl1pPr>
          </a:lstStyle>
          <a:p>
            <a:fld id="{999FFDD6-80DA-4732-AB62-D182E15B6E20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2425" y="727075"/>
            <a:ext cx="7804150" cy="4389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6" tIns="48253" rIns="96506" bIns="48253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42195" y="5276808"/>
            <a:ext cx="5414911" cy="421347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506" tIns="48253" rIns="96506" bIns="48253" rtlCol="0" anchor="b"/>
          <a:lstStyle>
            <a:lvl1pPr algn="r">
              <a:defRPr sz="1300"/>
            </a:lvl1pPr>
          </a:lstStyle>
          <a:p>
            <a:fld id="{9BE7D123-C831-4A2D-920C-8F39C4D8C0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5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23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953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62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Paul: </a:t>
            </a:r>
          </a:p>
          <a:p>
            <a:r>
              <a:rPr lang="nl-NL" dirty="0"/>
              <a:t>Welkom</a:t>
            </a:r>
          </a:p>
          <a:p>
            <a:r>
              <a:rPr lang="nl-NL" dirty="0"/>
              <a:t>Bewonersavond geweest op 8 mei 2017, daarna de meesten van u gesproken (in een keukentafelgesprek) waarvan een gespreksverslag is gemaakt en teruggekoppeld naar u.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15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985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127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0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2</a:t>
            </a:r>
            <a:r>
              <a:rPr lang="nl-NL" baseline="30000" dirty="0"/>
              <a:t>e</a:t>
            </a:r>
            <a:r>
              <a:rPr lang="nl-NL" baseline="0" dirty="0"/>
              <a:t> </a:t>
            </a:r>
            <a:r>
              <a:rPr lang="nl-NL" baseline="0" dirty="0" err="1"/>
              <a:t>bullet</a:t>
            </a:r>
            <a:r>
              <a:rPr lang="nl-NL" baseline="0" dirty="0"/>
              <a:t>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naar inhoud en afspraken van de keukentafelgesprekken? Met andere woorden ”aannemer moet rekening houden met wensen/eisen van bewoners en uitgangspunt voor de provincie is zo min mogelijk hinder”…..</a:t>
            </a:r>
          </a:p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E7D123-C831-4A2D-920C-8F39C4D8C04B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99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sheets anders: minder detail, wel beetje uitleggen</a:t>
            </a:r>
            <a:br>
              <a:rPr lang="nl-NL" dirty="0"/>
            </a:br>
            <a:r>
              <a:rPr lang="nl-NL" dirty="0"/>
              <a:t>Kenbaar maken dat wat je nu buiten ziet, ook in de toekomst zult zien met een nieuwe oever</a:t>
            </a:r>
          </a:p>
          <a:p>
            <a:r>
              <a:rPr lang="nl-NL" dirty="0"/>
              <a:t>1 principe voor Badhuisweg en 1 principe voor burg </a:t>
            </a:r>
            <a:r>
              <a:rPr lang="nl-NL" dirty="0" err="1"/>
              <a:t>colijnstraat</a:t>
            </a:r>
            <a:r>
              <a:rPr lang="nl-NL" dirty="0"/>
              <a:t>. Benoemen van verankering en damwand onder perceel. Toelichten </a:t>
            </a:r>
            <a:r>
              <a:rPr lang="nl-NL" dirty="0" err="1"/>
              <a:t>tbv</a:t>
            </a:r>
            <a:r>
              <a:rPr lang="nl-NL" dirty="0"/>
              <a:t> wensen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784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762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363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781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099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59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Kort aangeven dat we ook de </a:t>
            </a:r>
            <a:r>
              <a:rPr lang="nl-NL" dirty="0" err="1"/>
              <a:t>Otweg</a:t>
            </a:r>
            <a:r>
              <a:rPr lang="nl-NL" dirty="0"/>
              <a:t> meenemen in locatie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791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144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878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71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234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618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445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67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11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Op basis van de inventarisatie hebben we een goed beeld van de huidige situatie</a:t>
            </a:r>
          </a:p>
          <a:p>
            <a:r>
              <a:rPr lang="nl-NL" baseline="0" dirty="0"/>
              <a:t>Niks doen oplossing + Basis+ (bestaande conserveren + versterken) oplossingen toevoegen</a:t>
            </a:r>
          </a:p>
          <a:p>
            <a:endParaRPr lang="nl-NL" baseline="0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08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Oude constructie vijftig jaar geleden ontworpen volgens normen van toen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Is officieel aan het einde van zijn levensduur</a:t>
            </a:r>
          </a:p>
          <a:p>
            <a:pPr marL="171450" indent="-171450">
              <a:buFontTx/>
              <a:buChar char="-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Normen zijn sindsdien verder aangescherpt</a:t>
            </a:r>
          </a:p>
          <a:p>
            <a:pPr marL="171450" indent="-171450">
              <a:buFontTx/>
              <a:buChar char="-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Constructie moet toekomstbestendig zijn. Veilig voor de komende 100 jaar.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Onderzoek geeft bovendien aan dat de toestand van de huidige constructie slechter is dan theoretisch al gedacht: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putcorrossie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e.d.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Zelfde constructie is op andere plek aan deze oever van de Gouwe al bezweken</a:t>
            </a:r>
          </a:p>
          <a:p>
            <a:endParaRPr lang="nl-NL" baseline="0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46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image" Target="../media/image5.jp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314" y="357188"/>
            <a:ext cx="5900737" cy="3693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313" y="1383507"/>
            <a:ext cx="4968875" cy="73699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690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34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2323941"/>
            <a:ext cx="8283575" cy="369332"/>
          </a:xfrm>
        </p:spPr>
        <p:txBody>
          <a:bodyPr anchor="t"/>
          <a:lstStyle>
            <a:lvl1pPr algn="l">
              <a:defRPr sz="2400" b="1" cap="none" baseline="0"/>
            </a:lvl1pPr>
          </a:lstStyle>
          <a:p>
            <a:r>
              <a:rPr lang="nl-NL" dirty="0"/>
              <a:t>Klik om een sectiekop te maken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3" y="1890597"/>
            <a:ext cx="8283575" cy="258532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72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1181100"/>
            <a:ext cx="3917669" cy="3387329"/>
          </a:xfrm>
        </p:spPr>
        <p:txBody>
          <a:bodyPr>
            <a:normAutofit/>
          </a:bodyPr>
          <a:lstStyle>
            <a:lvl1pPr marL="268288" indent="-268288">
              <a:defRPr lang="nl-NL" sz="1500" dirty="0" smtClean="0"/>
            </a:lvl1pPr>
            <a:lvl2pPr marL="538163" indent="-269875">
              <a:defRPr lang="nl-NL" sz="1500" dirty="0" smtClean="0"/>
            </a:lvl2pPr>
            <a:lvl3pPr marL="809625" indent="-266700">
              <a:defRPr lang="nl-NL" sz="1500" dirty="0" smtClean="0"/>
            </a:lvl3pPr>
            <a:lvl4pPr marL="1076325" indent="-266700">
              <a:defRPr lang="nl-NL" sz="1500" dirty="0" smtClean="0"/>
            </a:lvl4pPr>
            <a:lvl5pPr marL="1343025" indent="-266700">
              <a:defRPr lang="nl-NL" sz="1500" dirty="0"/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20" y="1181100"/>
            <a:ext cx="3917669" cy="3387329"/>
          </a:xfrm>
        </p:spPr>
        <p:txBody>
          <a:bodyPr>
            <a:normAutofit/>
          </a:bodyPr>
          <a:lstStyle>
            <a:lvl1pPr marL="268288" indent="-268288">
              <a:defRPr lang="nl-NL" sz="1500" dirty="0" smtClean="0"/>
            </a:lvl1pPr>
            <a:lvl2pPr marL="538163" indent="-269875">
              <a:defRPr lang="nl-NL" sz="1500" dirty="0" smtClean="0"/>
            </a:lvl2pPr>
            <a:lvl3pPr marL="809625" indent="-266700">
              <a:defRPr lang="nl-NL" sz="1500" dirty="0" smtClean="0"/>
            </a:lvl3pPr>
            <a:lvl4pPr marL="1076325" indent="-266700">
              <a:defRPr lang="nl-NL" sz="1500" dirty="0" smtClean="0"/>
            </a:lvl4pPr>
            <a:lvl5pPr marL="1343025" indent="-266700">
              <a:defRPr lang="nl-NL" sz="1500" dirty="0"/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46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3" y="1181100"/>
            <a:ext cx="3916800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een tekst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6988" y="1181100"/>
            <a:ext cx="3916800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een tekst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1765494"/>
            <a:ext cx="3917669" cy="2803331"/>
          </a:xfrm>
        </p:spPr>
        <p:txBody>
          <a:bodyPr>
            <a:normAutofit/>
          </a:bodyPr>
          <a:lstStyle>
            <a:lvl1pPr marL="268288" indent="-268288">
              <a:defRPr sz="1500"/>
            </a:lvl1pPr>
            <a:lvl2pPr marL="538163" indent="-269875">
              <a:defRPr sz="1500"/>
            </a:lvl2pPr>
            <a:lvl3pPr marL="809625" indent="-266700">
              <a:defRPr sz="1500"/>
            </a:lvl3pPr>
            <a:lvl4pPr marL="1076325" indent="-266700">
              <a:defRPr sz="1500"/>
            </a:lvl4pPr>
            <a:lvl5pPr marL="1343025" indent="-266700">
              <a:defRPr sz="1500"/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20" y="1765494"/>
            <a:ext cx="3917669" cy="2803331"/>
          </a:xfrm>
        </p:spPr>
        <p:txBody>
          <a:bodyPr>
            <a:normAutofit/>
          </a:bodyPr>
          <a:lstStyle>
            <a:lvl1pPr marL="268288" indent="-268288">
              <a:defRPr sz="1500"/>
            </a:lvl1pPr>
            <a:lvl2pPr marL="538163" indent="-269875">
              <a:defRPr sz="1500"/>
            </a:lvl2pPr>
            <a:lvl3pPr marL="809625" indent="-266700">
              <a:defRPr sz="1500"/>
            </a:lvl3pPr>
            <a:lvl4pPr marL="1076325" indent="-266700">
              <a:defRPr sz="1500"/>
            </a:lvl4pPr>
            <a:lvl5pPr marL="1343025" indent="-266700">
              <a:defRPr sz="1500"/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59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26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38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et invoegen (systeemdia)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546039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4"/>
          <p:cNvSpPr>
            <a:spLocks noGrp="1"/>
          </p:cNvSpPr>
          <p:nvPr>
            <p:ph type="pic" sz="quarter" idx="10" hasCustomPrompt="1"/>
            <p:custDataLst>
              <p:tags r:id="rId3"/>
            </p:custDataLst>
          </p:nvPr>
        </p:nvSpPr>
        <p:spPr>
          <a:xfrm>
            <a:off x="0" y="2575111"/>
            <a:ext cx="9144000" cy="25683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/>
              <a:t>Klik op het pictogram om </a:t>
            </a: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</a:p>
        </p:txBody>
      </p:sp>
    </p:spTree>
    <p:extLst>
      <p:ext uri="{BB962C8B-B14F-4D97-AF65-F5344CB8AC3E}">
        <p14:creationId xmlns:p14="http://schemas.microsoft.com/office/powerpoint/2010/main" val="320348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47477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6A72-8799-4812-9E9D-0CB6CEB141CF}" type="datetime1">
              <a:rPr lang="nl-NL" smtClean="0"/>
              <a:t>15-11-2017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Discussiestuk - concept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66559-291E-4CA2-879C-6CF1CBE233D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69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73866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 noProof="0" dirty="0"/>
              <a:t>Klik om een</a:t>
            </a:r>
            <a:br>
              <a:rPr lang="nl-NL" noProof="0" dirty="0"/>
            </a:br>
            <a:r>
              <a:rPr lang="nl-NL" noProof="0" dirty="0"/>
              <a:t>titel te maken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1181100"/>
            <a:ext cx="8283575" cy="33873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l-NL" noProof="0" dirty="0"/>
              <a:t>Eerste niveau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212" y="4863334"/>
            <a:ext cx="289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993" y="4751408"/>
            <a:ext cx="1270013" cy="2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0188" y="4863334"/>
            <a:ext cx="2133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nl-NL" sz="900" smtClean="0"/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6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5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810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063" indent="-35877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jpe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eg"/><Relationship Id="rId9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314" y="357188"/>
            <a:ext cx="6202921" cy="738664"/>
          </a:xfrm>
        </p:spPr>
        <p:txBody>
          <a:bodyPr/>
          <a:lstStyle/>
          <a:p>
            <a:r>
              <a:rPr lang="nl-NL" dirty="0"/>
              <a:t>Oeververvanging Vaarweg Gouwe T9 west Alphen - Gouda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0" y="357188"/>
            <a:ext cx="2393578" cy="6450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81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1063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nl-NL" sz="36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8340C05-ADF5-4658-89D0-A11554B7B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314" y="1571076"/>
            <a:ext cx="4968875" cy="1143793"/>
          </a:xfrm>
        </p:spPr>
        <p:txBody>
          <a:bodyPr>
            <a:normAutofit/>
          </a:bodyPr>
          <a:lstStyle/>
          <a:p>
            <a:r>
              <a:rPr lang="nl-NL" dirty="0"/>
              <a:t>Informatieavond locatie 3</a:t>
            </a:r>
          </a:p>
          <a:p>
            <a:r>
              <a:rPr lang="nl-NL" dirty="0"/>
              <a:t>16 november 2017 </a:t>
            </a:r>
          </a:p>
          <a:p>
            <a:r>
              <a:rPr lang="nl-NL" dirty="0"/>
              <a:t>Flora – Boskoop</a:t>
            </a:r>
          </a:p>
          <a:p>
            <a:endParaRPr lang="nl-NL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93DB712-09AE-4B71-8D0B-CB8889AB4CCA}"/>
              </a:ext>
            </a:extLst>
          </p:cNvPr>
          <p:cNvSpPr txBox="1">
            <a:spLocks/>
          </p:cNvSpPr>
          <p:nvPr/>
        </p:nvSpPr>
        <p:spPr>
          <a:xfrm>
            <a:off x="23447" y="509588"/>
            <a:ext cx="2393578" cy="6450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81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1063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nl-NL" sz="3600" dirty="0"/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391257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6674-BD73-41EC-9DA7-1D426317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369332"/>
          </a:xfrm>
        </p:spPr>
        <p:txBody>
          <a:bodyPr/>
          <a:lstStyle/>
          <a:p>
            <a:r>
              <a:rPr lang="nl-NL" dirty="0"/>
              <a:t>Wat hebben wij van u meegekregen? (locatie 3)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831A8A-685C-491D-952C-31E42B892750}"/>
              </a:ext>
            </a:extLst>
          </p:cNvPr>
          <p:cNvSpPr/>
          <p:nvPr/>
        </p:nvSpPr>
        <p:spPr>
          <a:xfrm rot="20848192">
            <a:off x="430211" y="969401"/>
            <a:ext cx="2024231" cy="9549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“Ik ben bang dat mijn woning beschadigd raakt door trillingen tijdens de werkzaamheden”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D14764-6881-4FDB-9556-B62C6CBA6CA4}"/>
              </a:ext>
            </a:extLst>
          </p:cNvPr>
          <p:cNvSpPr/>
          <p:nvPr/>
        </p:nvSpPr>
        <p:spPr>
          <a:xfrm>
            <a:off x="4944405" y="872206"/>
            <a:ext cx="1890677" cy="831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“Wat gebeurt er met mijn woning als er ankers worden aangebracht?”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E19819-F6BC-46A6-A27F-D0E566A21D2D}"/>
              </a:ext>
            </a:extLst>
          </p:cNvPr>
          <p:cNvSpPr/>
          <p:nvPr/>
        </p:nvSpPr>
        <p:spPr>
          <a:xfrm rot="675738">
            <a:off x="6770977" y="1938320"/>
            <a:ext cx="2251111" cy="10521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“Wat gebeurt er als er toch schade optreedt? Ik wil dat er direct op kosten van de Provincie wordt gerepareerd.”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C239B6-09C2-4829-A784-95CE90783D59}"/>
              </a:ext>
            </a:extLst>
          </p:cNvPr>
          <p:cNvSpPr/>
          <p:nvPr/>
        </p:nvSpPr>
        <p:spPr>
          <a:xfrm rot="417387">
            <a:off x="1040030" y="2363113"/>
            <a:ext cx="2024231" cy="85605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“Wij begrijpen dat vanwege de veiligheid de oeverconstructie aangepast moet worden.”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60D866-7FCD-4292-B75D-55073D350FD6}"/>
              </a:ext>
            </a:extLst>
          </p:cNvPr>
          <p:cNvSpPr/>
          <p:nvPr/>
        </p:nvSpPr>
        <p:spPr>
          <a:xfrm rot="20752364">
            <a:off x="4556227" y="2150090"/>
            <a:ext cx="1890677" cy="831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“Wat betekent de overeenkomst zakelijk recht voor mij?”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FDEB32-E73C-46C9-9C23-176C0EA865D9}"/>
              </a:ext>
            </a:extLst>
          </p:cNvPr>
          <p:cNvSpPr/>
          <p:nvPr/>
        </p:nvSpPr>
        <p:spPr>
          <a:xfrm rot="20695176">
            <a:off x="496987" y="3691626"/>
            <a:ext cx="1890677" cy="831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“Mijn huis moet bereikbaar blijven tijdens de werkzaamheden”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082C2F-8466-46F0-8F13-E12740988646}"/>
              </a:ext>
            </a:extLst>
          </p:cNvPr>
          <p:cNvSpPr/>
          <p:nvPr/>
        </p:nvSpPr>
        <p:spPr>
          <a:xfrm rot="20771664">
            <a:off x="6087472" y="3370423"/>
            <a:ext cx="2118688" cy="108181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“Bij eerdere werkzaamheden aan de straat was er veel hinder; vooral door zwaar materieel en verkeer”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C7816D-1398-4589-B454-577765A083FE}"/>
              </a:ext>
            </a:extLst>
          </p:cNvPr>
          <p:cNvSpPr/>
          <p:nvPr/>
        </p:nvSpPr>
        <p:spPr>
          <a:xfrm rot="736946">
            <a:off x="2721937" y="1288154"/>
            <a:ext cx="1890677" cy="831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“’Moet mijn hele tuin op de schop?”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A3290D9-6C23-4147-A602-D476E4EE8CE7}"/>
              </a:ext>
            </a:extLst>
          </p:cNvPr>
          <p:cNvSpPr/>
          <p:nvPr/>
        </p:nvSpPr>
        <p:spPr>
          <a:xfrm rot="480856">
            <a:off x="3170361" y="3394500"/>
            <a:ext cx="2118688" cy="103365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“Kan tijdens de werkzaamheden ook gelijk die boom achterin mijn tuin worden weggehaald?”</a:t>
            </a:r>
          </a:p>
        </p:txBody>
      </p:sp>
    </p:spTree>
    <p:extLst>
      <p:ext uri="{BB962C8B-B14F-4D97-AF65-F5344CB8AC3E}">
        <p14:creationId xmlns:p14="http://schemas.microsoft.com/office/powerpoint/2010/main" val="363331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6C02B2-CB7A-4A74-9A43-2AF254B02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00"/>
          <a:stretch/>
        </p:blipFill>
        <p:spPr>
          <a:xfrm>
            <a:off x="328613" y="1725387"/>
            <a:ext cx="5046961" cy="2549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93E995-E52E-46C5-8F8C-0694C2DC9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779" y="1719943"/>
            <a:ext cx="2176787" cy="25545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369332"/>
          </a:xfrm>
        </p:spPr>
        <p:txBody>
          <a:bodyPr/>
          <a:lstStyle/>
          <a:p>
            <a:r>
              <a:rPr lang="nl-NL" dirty="0"/>
              <a:t>Stap 2 – Oplossingen uitwerken en afwegen</a:t>
            </a:r>
          </a:p>
        </p:txBody>
      </p:sp>
    </p:spTree>
    <p:extLst>
      <p:ext uri="{BB962C8B-B14F-4D97-AF65-F5344CB8AC3E}">
        <p14:creationId xmlns:p14="http://schemas.microsoft.com/office/powerpoint/2010/main" val="429122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5A4B39-A574-4412-8110-D6B9F9FFFABF}"/>
              </a:ext>
            </a:extLst>
          </p:cNvPr>
          <p:cNvSpPr/>
          <p:nvPr/>
        </p:nvSpPr>
        <p:spPr>
          <a:xfrm>
            <a:off x="3503737" y="4325502"/>
            <a:ext cx="2309234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4C9E8-21BC-4287-9062-AD903F66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31" b="6331"/>
          <a:stretch/>
        </p:blipFill>
        <p:spPr>
          <a:xfrm>
            <a:off x="2780111" y="1118109"/>
            <a:ext cx="2752009" cy="4025391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BC1E579-21E5-45F7-B40C-CF9CE3B86BC3}"/>
              </a:ext>
            </a:extLst>
          </p:cNvPr>
          <p:cNvSpPr txBox="1">
            <a:spLocks/>
          </p:cNvSpPr>
          <p:nvPr/>
        </p:nvSpPr>
        <p:spPr>
          <a:xfrm>
            <a:off x="454598" y="261345"/>
            <a:ext cx="8283575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Is behoud van de bestaande constructie mogelijk?</a:t>
            </a:r>
          </a:p>
        </p:txBody>
      </p:sp>
    </p:spTree>
    <p:extLst>
      <p:ext uri="{BB962C8B-B14F-4D97-AF65-F5344CB8AC3E}">
        <p14:creationId xmlns:p14="http://schemas.microsoft.com/office/powerpoint/2010/main" val="413326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1656B41-CF49-49F1-9BF7-778496981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2699"/>
            <a:ext cx="4864100" cy="3636443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599A4CB8-BDEF-400B-98FD-6073B8272746}"/>
              </a:ext>
            </a:extLst>
          </p:cNvPr>
          <p:cNvSpPr txBox="1">
            <a:spLocks/>
          </p:cNvSpPr>
          <p:nvPr/>
        </p:nvSpPr>
        <p:spPr>
          <a:xfrm>
            <a:off x="430214" y="253079"/>
            <a:ext cx="8283575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Is behoud van de bestaande constructie mogelijk?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517C448-6923-46E4-A819-4B5E4346C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585" y="872797"/>
            <a:ext cx="3887789" cy="1160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dirty="0"/>
              <a:t>Controleberekeningen bestaande situatie:</a:t>
            </a:r>
          </a:p>
          <a:p>
            <a:r>
              <a:rPr lang="nl-NL" sz="1400" dirty="0"/>
              <a:t>Constructie voldoet niet aan de huidige veiligheidsnormen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9C2E2A0-01A0-41A9-A95A-E9F8B771AA46}"/>
              </a:ext>
            </a:extLst>
          </p:cNvPr>
          <p:cNvSpPr txBox="1">
            <a:spLocks/>
          </p:cNvSpPr>
          <p:nvPr/>
        </p:nvSpPr>
        <p:spPr>
          <a:xfrm>
            <a:off x="5125585" y="1708948"/>
            <a:ext cx="3962400" cy="9192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81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1063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dirty="0"/>
              <a:t>Huidige staat (visuele en duikinspectie):</a:t>
            </a:r>
          </a:p>
          <a:p>
            <a:r>
              <a:rPr lang="nl-NL" sz="1400" dirty="0"/>
              <a:t>(Put)corrosie</a:t>
            </a:r>
          </a:p>
          <a:p>
            <a:r>
              <a:rPr lang="nl-NL" sz="1400" dirty="0"/>
              <a:t>Onderzijde </a:t>
            </a:r>
            <a:r>
              <a:rPr lang="nl-NL" sz="1400" dirty="0" err="1"/>
              <a:t>deksloof</a:t>
            </a:r>
            <a:r>
              <a:rPr lang="nl-NL" sz="1400" dirty="0"/>
              <a:t> slecht beton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D2A713-6102-447A-B5D6-755A68C858B5}"/>
              </a:ext>
            </a:extLst>
          </p:cNvPr>
          <p:cNvSpPr/>
          <p:nvPr/>
        </p:nvSpPr>
        <p:spPr>
          <a:xfrm>
            <a:off x="5125584" y="2503408"/>
            <a:ext cx="37861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/>
              <a:t>Conclusie: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Behoud  of renovatie is </a:t>
            </a:r>
            <a:r>
              <a:rPr lang="nl-NL" sz="1400" u="sng" dirty="0"/>
              <a:t>geen</a:t>
            </a:r>
            <a:r>
              <a:rPr lang="nl-NL" sz="1400" dirty="0"/>
              <a:t> optie  </a:t>
            </a:r>
            <a:r>
              <a:rPr lang="nl-NL" sz="1400" dirty="0">
                <a:sym typeface="Wingdings" panose="05000000000000000000" pitchFamily="2" charset="2"/>
              </a:rPr>
              <a:t>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sym typeface="Wingdings" panose="05000000000000000000" pitchFamily="2" charset="2"/>
              </a:rPr>
              <a:t>voldoet niet aan huidige veiligheidseisen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sym typeface="Wingdings" panose="05000000000000000000" pitchFamily="2" charset="2"/>
              </a:rPr>
              <a:t>beperkte levensduur</a:t>
            </a: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Versterking is even ingrijpend als vernieuwen </a:t>
            </a:r>
            <a:r>
              <a:rPr lang="nl-NL" sz="1400" dirty="0">
                <a:sym typeface="Wingdings" panose="05000000000000000000" pitchFamily="2" charset="2"/>
              </a:rPr>
              <a:t>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sym typeface="Wingdings" panose="05000000000000000000" pitchFamily="2" charset="2"/>
              </a:rPr>
              <a:t>Nieuwe palen of ankers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sym typeface="Wingdings" panose="05000000000000000000" pitchFamily="2" charset="2"/>
              </a:rPr>
              <a:t>Nieuwe betonrand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nl-NL" sz="1400" dirty="0">
                <a:sym typeface="Wingdings" panose="05000000000000000000" pitchFamily="2" charset="2"/>
              </a:rPr>
              <a:t>Nieuwe damwand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7223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1" grpId="0"/>
      <p:bldP spid="21" grpId="2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1942-094C-4443-9B46-E7FA36B4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Oplossingsrichtingen voor nieuwe constructie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0040BA-E04F-47AA-B238-D5E30E3A1EEB}"/>
              </a:ext>
            </a:extLst>
          </p:cNvPr>
          <p:cNvSpPr/>
          <p:nvPr/>
        </p:nvSpPr>
        <p:spPr>
          <a:xfrm>
            <a:off x="420914" y="1369766"/>
            <a:ext cx="4107542" cy="27813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D4796E-0600-42BE-9868-FCE11F93B1C8}"/>
              </a:ext>
            </a:extLst>
          </p:cNvPr>
          <p:cNvSpPr/>
          <p:nvPr/>
        </p:nvSpPr>
        <p:spPr>
          <a:xfrm>
            <a:off x="2591150" y="1553842"/>
            <a:ext cx="1948880" cy="527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200" b="1" dirty="0"/>
              <a:t>Gouwe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AE73C3-3359-49AB-8F47-6AC3E5283F18}"/>
              </a:ext>
            </a:extLst>
          </p:cNvPr>
          <p:cNvSpPr/>
          <p:nvPr/>
        </p:nvSpPr>
        <p:spPr>
          <a:xfrm>
            <a:off x="2602725" y="1369484"/>
            <a:ext cx="1925731" cy="176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Gouwe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D194E8-4A91-47DE-AB4D-C801A75B847A}"/>
              </a:ext>
            </a:extLst>
          </p:cNvPr>
          <p:cNvSpPr/>
          <p:nvPr/>
        </p:nvSpPr>
        <p:spPr>
          <a:xfrm>
            <a:off x="420914" y="892475"/>
            <a:ext cx="746559" cy="468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0294CA62-76F0-4112-BB11-D10DC000111E}"/>
              </a:ext>
            </a:extLst>
          </p:cNvPr>
          <p:cNvSpPr/>
          <p:nvPr/>
        </p:nvSpPr>
        <p:spPr>
          <a:xfrm>
            <a:off x="333828" y="617148"/>
            <a:ext cx="932659" cy="2711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99D7E3F-5B60-49AC-A35F-0150461D4A8B}"/>
              </a:ext>
            </a:extLst>
          </p:cNvPr>
          <p:cNvSpPr/>
          <p:nvPr/>
        </p:nvSpPr>
        <p:spPr>
          <a:xfrm>
            <a:off x="2578894" y="1368817"/>
            <a:ext cx="1398020" cy="712824"/>
          </a:xfrm>
          <a:custGeom>
            <a:avLst/>
            <a:gdLst>
              <a:gd name="connsiteX0" fmla="*/ 0 w 1669143"/>
              <a:gd name="connsiteY0" fmla="*/ 1277257 h 1291772"/>
              <a:gd name="connsiteX1" fmla="*/ 0 w 1669143"/>
              <a:gd name="connsiteY1" fmla="*/ 0 h 1291772"/>
              <a:gd name="connsiteX2" fmla="*/ 1669143 w 1669143"/>
              <a:gd name="connsiteY2" fmla="*/ 1291772 h 1291772"/>
              <a:gd name="connsiteX3" fmla="*/ 0 w 1669143"/>
              <a:gd name="connsiteY3" fmla="*/ 1277257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9143" h="1291772">
                <a:moveTo>
                  <a:pt x="0" y="1277257"/>
                </a:moveTo>
                <a:lnTo>
                  <a:pt x="0" y="0"/>
                </a:lnTo>
                <a:lnTo>
                  <a:pt x="1669143" y="1291772"/>
                </a:lnTo>
                <a:lnTo>
                  <a:pt x="0" y="1277257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35AF81-6511-4CEF-9AB2-26F7A086C31C}"/>
              </a:ext>
            </a:extLst>
          </p:cNvPr>
          <p:cNvSpPr txBox="1"/>
          <p:nvPr/>
        </p:nvSpPr>
        <p:spPr>
          <a:xfrm>
            <a:off x="5435598" y="777942"/>
            <a:ext cx="29826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Talud: geen ruimte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142191-00F5-4D60-9307-F713F3664E17}"/>
              </a:ext>
            </a:extLst>
          </p:cNvPr>
          <p:cNvSpPr txBox="1"/>
          <p:nvPr/>
        </p:nvSpPr>
        <p:spPr>
          <a:xfrm>
            <a:off x="5435597" y="1368817"/>
            <a:ext cx="354874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Gewichtsconstructie: geen ruimte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174B03E-4248-449A-A885-A3FE50F64F90}"/>
              </a:ext>
            </a:extLst>
          </p:cNvPr>
          <p:cNvGrpSpPr/>
          <p:nvPr/>
        </p:nvGrpSpPr>
        <p:grpSpPr>
          <a:xfrm>
            <a:off x="2370525" y="1368815"/>
            <a:ext cx="612158" cy="705249"/>
            <a:chOff x="2370525" y="1408329"/>
            <a:chExt cx="612158" cy="66573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DC05219-3F1C-4E7C-AF35-70EC4679228C}"/>
                </a:ext>
              </a:extLst>
            </p:cNvPr>
            <p:cNvSpPr/>
            <p:nvPr/>
          </p:nvSpPr>
          <p:spPr>
            <a:xfrm>
              <a:off x="2387598" y="1412359"/>
              <a:ext cx="416264" cy="55084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BCF230A-DA56-4933-98CA-FBDF635FCAAD}"/>
                </a:ext>
              </a:extLst>
            </p:cNvPr>
            <p:cNvGrpSpPr/>
            <p:nvPr/>
          </p:nvGrpSpPr>
          <p:grpSpPr>
            <a:xfrm>
              <a:off x="2370525" y="1408329"/>
              <a:ext cx="612158" cy="665735"/>
              <a:chOff x="2370525" y="1408329"/>
              <a:chExt cx="612158" cy="66573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F5F4904-8774-4B2F-B5E9-4B7E1DC3A6E0}"/>
                  </a:ext>
                </a:extLst>
              </p:cNvPr>
              <p:cNvSpPr/>
              <p:nvPr/>
            </p:nvSpPr>
            <p:spPr>
              <a:xfrm>
                <a:off x="2370525" y="1972431"/>
                <a:ext cx="612158" cy="10163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AEEAD08-E79C-40FC-9BBD-D1E67678FCF8}"/>
                  </a:ext>
                </a:extLst>
              </p:cNvPr>
              <p:cNvSpPr/>
              <p:nvPr/>
            </p:nvSpPr>
            <p:spPr>
              <a:xfrm>
                <a:off x="2784833" y="1408329"/>
                <a:ext cx="197850" cy="5823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5EAE92B-7245-4269-90F1-106E8A35F96A}"/>
              </a:ext>
            </a:extLst>
          </p:cNvPr>
          <p:cNvSpPr txBox="1"/>
          <p:nvPr/>
        </p:nvSpPr>
        <p:spPr>
          <a:xfrm>
            <a:off x="5435598" y="1985743"/>
            <a:ext cx="298268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Vrijstaande verticale wand:</a:t>
            </a:r>
          </a:p>
          <a:p>
            <a:pPr marL="285750" indent="-285750">
              <a:buFontTx/>
              <a:buChar char="-"/>
            </a:pPr>
            <a:r>
              <a:rPr lang="nl-NL" dirty="0"/>
              <a:t>Grote vervormingen </a:t>
            </a:r>
          </a:p>
          <a:p>
            <a:pPr marL="285750" indent="-285750">
              <a:buFontTx/>
              <a:buChar char="-"/>
            </a:pPr>
            <a:r>
              <a:rPr lang="nl-NL" dirty="0"/>
              <a:t>Moeilijk uitvoerbaar</a:t>
            </a:r>
          </a:p>
          <a:p>
            <a:pPr marL="285750" indent="-285750">
              <a:buFontTx/>
              <a:buChar char="-"/>
            </a:pPr>
            <a:r>
              <a:rPr lang="nl-NL" dirty="0"/>
              <a:t>Kans op schade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A275DD2-0D6B-4C6A-BC7E-211598BE1165}"/>
              </a:ext>
            </a:extLst>
          </p:cNvPr>
          <p:cNvGrpSpPr/>
          <p:nvPr/>
        </p:nvGrpSpPr>
        <p:grpSpPr>
          <a:xfrm>
            <a:off x="2517208" y="1368816"/>
            <a:ext cx="255369" cy="2782270"/>
            <a:chOff x="2517208" y="1368816"/>
            <a:chExt cx="255369" cy="278227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129F94A-533E-4236-9A66-267D8FD50560}"/>
                </a:ext>
              </a:extLst>
            </p:cNvPr>
            <p:cNvSpPr/>
            <p:nvPr/>
          </p:nvSpPr>
          <p:spPr>
            <a:xfrm>
              <a:off x="2517208" y="1368817"/>
              <a:ext cx="255369" cy="278226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A4FBD8D-68D2-48D1-BB05-C6BB7853EF14}"/>
                </a:ext>
              </a:extLst>
            </p:cNvPr>
            <p:cNvSpPr/>
            <p:nvPr/>
          </p:nvSpPr>
          <p:spPr>
            <a:xfrm>
              <a:off x="2607922" y="1368816"/>
              <a:ext cx="106715" cy="150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357B78A-DBDB-4F9E-B79B-FA2FF745B0A3}"/>
              </a:ext>
            </a:extLst>
          </p:cNvPr>
          <p:cNvSpPr txBox="1"/>
          <p:nvPr/>
        </p:nvSpPr>
        <p:spPr>
          <a:xfrm>
            <a:off x="5435598" y="3242507"/>
            <a:ext cx="29826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Verankerde verticale wand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553C26-D81A-4C72-8B17-759A3064F335}"/>
              </a:ext>
            </a:extLst>
          </p:cNvPr>
          <p:cNvSpPr txBox="1"/>
          <p:nvPr/>
        </p:nvSpPr>
        <p:spPr>
          <a:xfrm>
            <a:off x="5435598" y="3805848"/>
            <a:ext cx="29826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Gestempelde verticale wand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5A5439-4D6E-4813-8A7B-D69C7589B494}"/>
              </a:ext>
            </a:extLst>
          </p:cNvPr>
          <p:cNvGrpSpPr/>
          <p:nvPr/>
        </p:nvGrpSpPr>
        <p:grpSpPr>
          <a:xfrm>
            <a:off x="1266487" y="1368814"/>
            <a:ext cx="1392834" cy="2532625"/>
            <a:chOff x="2902187" y="1368815"/>
            <a:chExt cx="1713355" cy="246531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0500E27-0FBB-4778-94E5-E8A076170429}"/>
                </a:ext>
              </a:extLst>
            </p:cNvPr>
            <p:cNvSpPr/>
            <p:nvPr/>
          </p:nvSpPr>
          <p:spPr>
            <a:xfrm>
              <a:off x="4540030" y="1368815"/>
              <a:ext cx="75512" cy="2465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4F377D6-11D9-4A63-B008-BC8FC868D290}"/>
                </a:ext>
              </a:extLst>
            </p:cNvPr>
            <p:cNvCxnSpPr/>
            <p:nvPr/>
          </p:nvCxnSpPr>
          <p:spPr>
            <a:xfrm flipH="1">
              <a:off x="2902187" y="1431435"/>
              <a:ext cx="1667555" cy="1992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38AC0C-E9A2-418E-8E62-19109BEF032D}"/>
                </a:ext>
              </a:extLst>
            </p:cNvPr>
            <p:cNvSpPr/>
            <p:nvPr/>
          </p:nvSpPr>
          <p:spPr>
            <a:xfrm rot="18264040">
              <a:off x="2775511" y="3085349"/>
              <a:ext cx="653502" cy="2147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BED85A6-6231-418A-81C4-9178BD80DD7A}"/>
              </a:ext>
            </a:extLst>
          </p:cNvPr>
          <p:cNvGrpSpPr/>
          <p:nvPr/>
        </p:nvGrpSpPr>
        <p:grpSpPr>
          <a:xfrm>
            <a:off x="2588307" y="1349624"/>
            <a:ext cx="397201" cy="2813240"/>
            <a:chOff x="4765452" y="1349624"/>
            <a:chExt cx="397201" cy="281324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FCB44BE-FF9A-4049-BE52-D75EB0C8654F}"/>
                </a:ext>
              </a:extLst>
            </p:cNvPr>
            <p:cNvSpPr/>
            <p:nvPr/>
          </p:nvSpPr>
          <p:spPr>
            <a:xfrm>
              <a:off x="4765452" y="1368815"/>
              <a:ext cx="75512" cy="2465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CC0A741-33FD-4077-BA00-45BA20EE768F}"/>
                </a:ext>
              </a:extLst>
            </p:cNvPr>
            <p:cNvSpPr/>
            <p:nvPr/>
          </p:nvSpPr>
          <p:spPr>
            <a:xfrm rot="20963070">
              <a:off x="5029172" y="1349624"/>
              <a:ext cx="133481" cy="28132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858C1992-EC52-4AC0-BF96-EEBE5E40444A}"/>
              </a:ext>
            </a:extLst>
          </p:cNvPr>
          <p:cNvSpPr/>
          <p:nvPr/>
        </p:nvSpPr>
        <p:spPr>
          <a:xfrm>
            <a:off x="5285233" y="3183628"/>
            <a:ext cx="3304032" cy="96745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8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9" grpId="0"/>
      <p:bldP spid="44" grpId="0"/>
      <p:bldP spid="45" grpId="0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B365-C225-4A44-8C67-6A01D6D2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Verankerde wandconstructie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6EDFE7-6906-4BC0-9B6A-081BA7C7E84D}"/>
              </a:ext>
            </a:extLst>
          </p:cNvPr>
          <p:cNvSpPr/>
          <p:nvPr/>
        </p:nvSpPr>
        <p:spPr>
          <a:xfrm>
            <a:off x="430214" y="1364266"/>
            <a:ext cx="2058670" cy="30766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F3F49-BE71-4E4B-992A-F5768AB495A9}"/>
              </a:ext>
            </a:extLst>
          </p:cNvPr>
          <p:cNvSpPr/>
          <p:nvPr/>
        </p:nvSpPr>
        <p:spPr>
          <a:xfrm>
            <a:off x="2372764" y="1497880"/>
            <a:ext cx="127752" cy="29430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EE2C10-F583-44C9-B8DC-2810C919D7A8}"/>
              </a:ext>
            </a:extLst>
          </p:cNvPr>
          <p:cNvSpPr/>
          <p:nvPr/>
        </p:nvSpPr>
        <p:spPr>
          <a:xfrm>
            <a:off x="2183055" y="1356082"/>
            <a:ext cx="355377" cy="241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370528-2867-4232-A9B4-0DF36ED6676D}"/>
              </a:ext>
            </a:extLst>
          </p:cNvPr>
          <p:cNvCxnSpPr>
            <a:endCxn id="3" idx="2"/>
          </p:cNvCxnSpPr>
          <p:nvPr/>
        </p:nvCxnSpPr>
        <p:spPr>
          <a:xfrm flipV="1">
            <a:off x="691119" y="1597521"/>
            <a:ext cx="1669625" cy="2464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7B51D72-3817-4220-ABC5-D7CF2527681C}"/>
              </a:ext>
            </a:extLst>
          </p:cNvPr>
          <p:cNvSpPr/>
          <p:nvPr/>
        </p:nvSpPr>
        <p:spPr>
          <a:xfrm rot="2022226">
            <a:off x="624013" y="3541629"/>
            <a:ext cx="196524" cy="952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7A91EB-5561-4DAC-9A1F-9D8334FC79D3}"/>
              </a:ext>
            </a:extLst>
          </p:cNvPr>
          <p:cNvSpPr/>
          <p:nvPr/>
        </p:nvSpPr>
        <p:spPr>
          <a:xfrm>
            <a:off x="2501903" y="1923288"/>
            <a:ext cx="1618897" cy="73364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A89FF0-7AA4-46D6-9550-BBA182FB065F}"/>
              </a:ext>
            </a:extLst>
          </p:cNvPr>
          <p:cNvSpPr/>
          <p:nvPr/>
        </p:nvSpPr>
        <p:spPr>
          <a:xfrm>
            <a:off x="2500516" y="2652413"/>
            <a:ext cx="1618897" cy="17885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121AB4EC-10A3-41F6-A606-2101B2807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263" y="1200928"/>
            <a:ext cx="4345526" cy="32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4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3DD003E-64B9-44A3-B3A8-2F1B240063A2}"/>
              </a:ext>
            </a:extLst>
          </p:cNvPr>
          <p:cNvSpPr/>
          <p:nvPr/>
        </p:nvSpPr>
        <p:spPr>
          <a:xfrm>
            <a:off x="2501903" y="1923288"/>
            <a:ext cx="1618897" cy="73364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3C8A04-5672-4F14-B2F6-6B2DA9746A45}"/>
              </a:ext>
            </a:extLst>
          </p:cNvPr>
          <p:cNvSpPr/>
          <p:nvPr/>
        </p:nvSpPr>
        <p:spPr>
          <a:xfrm>
            <a:off x="2500516" y="2652413"/>
            <a:ext cx="1618897" cy="17885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9B365-C225-4A44-8C67-6A01D6D2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Gestempelde wandconstructie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E9C73F-4B7A-437D-B7D1-F0F1A4C86279}"/>
              </a:ext>
            </a:extLst>
          </p:cNvPr>
          <p:cNvSpPr/>
          <p:nvPr/>
        </p:nvSpPr>
        <p:spPr>
          <a:xfrm>
            <a:off x="430214" y="1364266"/>
            <a:ext cx="2058670" cy="30766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0701E6-7CBC-4864-8D20-89499A116DDD}"/>
              </a:ext>
            </a:extLst>
          </p:cNvPr>
          <p:cNvSpPr/>
          <p:nvPr/>
        </p:nvSpPr>
        <p:spPr>
          <a:xfrm>
            <a:off x="2372764" y="1497880"/>
            <a:ext cx="127752" cy="29430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C169AD-E855-4E7E-A01D-DABEFBFCE0C6}"/>
              </a:ext>
            </a:extLst>
          </p:cNvPr>
          <p:cNvSpPr/>
          <p:nvPr/>
        </p:nvSpPr>
        <p:spPr>
          <a:xfrm>
            <a:off x="2183055" y="1356082"/>
            <a:ext cx="740898" cy="281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E1FF18-13DD-4CEF-8D24-EEE13CC43DB0}"/>
              </a:ext>
            </a:extLst>
          </p:cNvPr>
          <p:cNvSpPr/>
          <p:nvPr/>
        </p:nvSpPr>
        <p:spPr>
          <a:xfrm rot="20992496">
            <a:off x="2824732" y="1385134"/>
            <a:ext cx="198441" cy="3168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3B5C650-02F3-4936-80AF-DA0D83F64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70" y="1343424"/>
            <a:ext cx="4172687" cy="31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66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F59977-E6F6-47CB-8887-CBA9B37B7D9D}"/>
              </a:ext>
            </a:extLst>
          </p:cNvPr>
          <p:cNvSpPr/>
          <p:nvPr/>
        </p:nvSpPr>
        <p:spPr>
          <a:xfrm>
            <a:off x="3974592" y="4682643"/>
            <a:ext cx="969264" cy="38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DC526E-2AC2-40CF-B2D0-FDA8A4789D25}"/>
              </a:ext>
            </a:extLst>
          </p:cNvPr>
          <p:cNvSpPr txBox="1"/>
          <p:nvPr/>
        </p:nvSpPr>
        <p:spPr>
          <a:xfrm>
            <a:off x="340106" y="438745"/>
            <a:ext cx="4092158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nl-NL" sz="1400" b="1" dirty="0"/>
              <a:t>Verankeren</a:t>
            </a:r>
          </a:p>
          <a:p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Geen invloed doorstroomprofiel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Geen beperking nautisch profiel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Anker beschermd door damwand en relatief goed te repareren door </a:t>
            </a:r>
            <a:r>
              <a:rPr lang="nl-NL" sz="1400" dirty="0" err="1"/>
              <a:t>bijboren</a:t>
            </a:r>
            <a:r>
              <a:rPr lang="nl-NL" sz="1400" dirty="0"/>
              <a:t> nieuw anker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Korte uitvoeringsduur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Beperkte hinder</a:t>
            </a:r>
          </a:p>
          <a:p>
            <a:pPr marL="742950" lvl="1" indent="-285750">
              <a:buFontTx/>
              <a:buChar char="-"/>
            </a:pPr>
            <a:r>
              <a:rPr lang="nl-NL" sz="1400" dirty="0"/>
              <a:t>licht materieel</a:t>
            </a:r>
          </a:p>
          <a:p>
            <a:pPr marL="742950" lvl="1" indent="-285750">
              <a:buFontTx/>
              <a:buChar char="-"/>
            </a:pPr>
            <a:r>
              <a:rPr lang="nl-NL" sz="1400" dirty="0"/>
              <a:t>kleine diameter </a:t>
            </a:r>
            <a:r>
              <a:rPr lang="nl-NL" sz="1400" dirty="0" err="1"/>
              <a:t>ankerbuis</a:t>
            </a:r>
            <a:r>
              <a:rPr lang="nl-NL" sz="1400" dirty="0"/>
              <a:t>/-stang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Flexibel: verticale en horizontale hoek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Volledig vanaf water uit te voeren 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Relatief lage kosten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0E5E27-54FD-4262-9B29-D4F71B787265}"/>
              </a:ext>
            </a:extLst>
          </p:cNvPr>
          <p:cNvSpPr txBox="1"/>
          <p:nvPr/>
        </p:nvSpPr>
        <p:spPr>
          <a:xfrm>
            <a:off x="4798495" y="438746"/>
            <a:ext cx="4200000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nl-NL" sz="1400" b="1" dirty="0"/>
              <a:t>Stempelen</a:t>
            </a:r>
          </a:p>
          <a:p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Beperking doorstroomprofiel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Beperking nautisch profiel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Schadegevoelig (aanvaring/onderhoud) en moeilijk reparabel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Lange uitvoeringsduur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Veel hinder en kans op schade</a:t>
            </a:r>
          </a:p>
          <a:p>
            <a:pPr marL="742950" lvl="1" indent="-285750">
              <a:buFontTx/>
              <a:buChar char="-"/>
            </a:pPr>
            <a:r>
              <a:rPr lang="nl-NL" sz="1400" dirty="0"/>
              <a:t>zwaar materieel </a:t>
            </a:r>
          </a:p>
          <a:p>
            <a:pPr marL="742950" lvl="1" indent="-285750">
              <a:buFontTx/>
              <a:buChar char="-"/>
            </a:pPr>
            <a:r>
              <a:rPr lang="nl-NL" sz="1400" dirty="0"/>
              <a:t>grote diameter palen en boorkop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Beperkt flexibel voor maatwerk bij aantreffen objecten / lokale oplossingen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Lokaal geen optie i.v.m. raken gevel door stelling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Relatief hoge kosten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3CF71-1EBD-4EFC-B25D-57F67AE30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538" y="481417"/>
            <a:ext cx="1143726" cy="959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33A8AF-D5AD-47B9-A63F-A02C1C046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544" y="481417"/>
            <a:ext cx="1174133" cy="10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34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689" y="205979"/>
            <a:ext cx="8283575" cy="369332"/>
          </a:xfrm>
        </p:spPr>
        <p:txBody>
          <a:bodyPr/>
          <a:lstStyle/>
          <a:p>
            <a:r>
              <a:rPr lang="nl-NL" dirty="0"/>
              <a:t>Stap 3 - Opstellen ontwerp op hoofdlijnen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F215ED-87CA-463B-8864-9C8D302D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181100"/>
            <a:ext cx="8283575" cy="3387329"/>
          </a:xfrm>
        </p:spPr>
        <p:txBody>
          <a:bodyPr>
            <a:normAutofit/>
          </a:bodyPr>
          <a:lstStyle/>
          <a:p>
            <a:r>
              <a:rPr lang="nl-NL" dirty="0"/>
              <a:t>Huidig ontwerp is op basis van een algemene doorsnede, als basis voor:</a:t>
            </a:r>
          </a:p>
          <a:p>
            <a:pPr lvl="1"/>
            <a:r>
              <a:rPr lang="nl-NL" dirty="0"/>
              <a:t>borgen haalbaarheid, uitvoerbaarheid en veiligheid</a:t>
            </a:r>
          </a:p>
          <a:p>
            <a:pPr lvl="1"/>
            <a:r>
              <a:rPr lang="nl-NL" dirty="0"/>
              <a:t>in beeld brengen van en anticiperen op risico’s en maatregelen</a:t>
            </a:r>
          </a:p>
          <a:p>
            <a:pPr lvl="1"/>
            <a:r>
              <a:rPr lang="nl-NL" dirty="0"/>
              <a:t>vaststellen van contracteisen</a:t>
            </a:r>
          </a:p>
          <a:p>
            <a:pPr marL="361950" lvl="1" indent="0">
              <a:buNone/>
            </a:pPr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De a</a:t>
            </a:r>
            <a:r>
              <a:rPr lang="nl-NL" dirty="0"/>
              <a:t>annemer maakt een gedetailleerd ontwerp en werkplan:</a:t>
            </a:r>
          </a:p>
          <a:p>
            <a:pPr lvl="1"/>
            <a:r>
              <a:rPr lang="nl-NL" dirty="0"/>
              <a:t>dat voldoet aan de eisen uit het contract </a:t>
            </a:r>
          </a:p>
          <a:p>
            <a:pPr lvl="1"/>
            <a:r>
              <a:rPr lang="nl-NL" dirty="0"/>
              <a:t>met maatwerk voor alle specifieke locaties</a:t>
            </a:r>
          </a:p>
          <a:p>
            <a:pPr lvl="1"/>
            <a:r>
              <a:rPr lang="nl-NL" dirty="0"/>
              <a:t>waarmee de risico’s zijn geminimaliseerd</a:t>
            </a:r>
          </a:p>
          <a:p>
            <a:pPr lvl="1"/>
            <a:r>
              <a:rPr lang="nl-NL" dirty="0"/>
              <a:t>dat past bij zijn ervaring en expertise</a:t>
            </a:r>
          </a:p>
          <a:p>
            <a:pPr lvl="1"/>
            <a:r>
              <a:rPr lang="nl-NL" dirty="0"/>
              <a:t>dat vóór uitvoering wordt goedgekeurd door de Provincie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74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9F47-901E-49C2-9268-8FB48760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 op hoofdlijnen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4B225-FD9D-4A2E-8A27-6B986EAE6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5" t="16728" r="12907" b="5508"/>
          <a:stretch/>
        </p:blipFill>
        <p:spPr>
          <a:xfrm>
            <a:off x="1419042" y="575311"/>
            <a:ext cx="7713384" cy="4455042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2404800E-C3F7-46C9-BC69-6E35035DF25D}"/>
              </a:ext>
            </a:extLst>
          </p:cNvPr>
          <p:cNvSpPr/>
          <p:nvPr/>
        </p:nvSpPr>
        <p:spPr>
          <a:xfrm rot="10800000">
            <a:off x="1103375" y="575310"/>
            <a:ext cx="315665" cy="23812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F457513-6D3D-4371-8A96-3CBC10968893}"/>
              </a:ext>
            </a:extLst>
          </p:cNvPr>
          <p:cNvSpPr/>
          <p:nvPr/>
        </p:nvSpPr>
        <p:spPr>
          <a:xfrm>
            <a:off x="28140" y="1345595"/>
            <a:ext cx="1075232" cy="83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err="1"/>
              <a:t>Boven-aanzicht</a:t>
            </a:r>
            <a:endParaRPr lang="nl-NL" sz="12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3D7D072-BFEC-4C1D-B20B-07416069DEB0}"/>
              </a:ext>
            </a:extLst>
          </p:cNvPr>
          <p:cNvSpPr/>
          <p:nvPr/>
        </p:nvSpPr>
        <p:spPr>
          <a:xfrm>
            <a:off x="-5" y="4008772"/>
            <a:ext cx="1419046" cy="83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Dwarsprofiel nieuw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B1C66A3-DC27-4A52-ADAA-932AE4631E60}"/>
              </a:ext>
            </a:extLst>
          </p:cNvPr>
          <p:cNvSpPr/>
          <p:nvPr/>
        </p:nvSpPr>
        <p:spPr>
          <a:xfrm>
            <a:off x="29035" y="3035743"/>
            <a:ext cx="1390006" cy="83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Dwarsprofiel bestaand</a:t>
            </a:r>
          </a:p>
        </p:txBody>
      </p:sp>
    </p:spTree>
    <p:extLst>
      <p:ext uri="{BB962C8B-B14F-4D97-AF65-F5344CB8AC3E}">
        <p14:creationId xmlns:p14="http://schemas.microsoft.com/office/powerpoint/2010/main" val="9236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480797" cy="369332"/>
          </a:xfrm>
        </p:spPr>
        <p:txBody>
          <a:bodyPr/>
          <a:lstStyle/>
          <a:p>
            <a:r>
              <a:rPr lang="nl-NL" dirty="0"/>
              <a:t>Oeververvanging Vaarweg Gouwe T9 west Alphen - Gouda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03950" y="2418230"/>
            <a:ext cx="8283575" cy="33873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81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1063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/>
              <a:t>Paul Weststrate</a:t>
            </a:r>
          </a:p>
          <a:p>
            <a:pPr marL="0" indent="0">
              <a:buFont typeface="Arial" pitchFamily="34" charset="0"/>
              <a:buNone/>
            </a:pPr>
            <a:r>
              <a:rPr lang="nl-NL" sz="1400" dirty="0"/>
              <a:t>Gespreksleider </a:t>
            </a:r>
          </a:p>
          <a:p>
            <a:pPr marL="0" indent="0">
              <a:buFont typeface="Arial" pitchFamily="34" charset="0"/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4995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69545FF-DEFB-4BF2-ACDC-E149048DB27B}"/>
              </a:ext>
            </a:extLst>
          </p:cNvPr>
          <p:cNvSpPr/>
          <p:nvPr/>
        </p:nvSpPr>
        <p:spPr>
          <a:xfrm>
            <a:off x="6249973" y="2009031"/>
            <a:ext cx="2064328" cy="949036"/>
          </a:xfrm>
          <a:custGeom>
            <a:avLst/>
            <a:gdLst>
              <a:gd name="connsiteX0" fmla="*/ 0 w 2064328"/>
              <a:gd name="connsiteY0" fmla="*/ 145473 h 949036"/>
              <a:gd name="connsiteX1" fmla="*/ 0 w 2064328"/>
              <a:gd name="connsiteY1" fmla="*/ 464127 h 949036"/>
              <a:gd name="connsiteX2" fmla="*/ 2064328 w 2064328"/>
              <a:gd name="connsiteY2" fmla="*/ 949036 h 949036"/>
              <a:gd name="connsiteX3" fmla="*/ 2064328 w 2064328"/>
              <a:gd name="connsiteY3" fmla="*/ 0 h 949036"/>
              <a:gd name="connsiteX4" fmla="*/ 748146 w 2064328"/>
              <a:gd name="connsiteY4" fmla="*/ 0 h 949036"/>
              <a:gd name="connsiteX5" fmla="*/ 748146 w 2064328"/>
              <a:gd name="connsiteY5" fmla="*/ 131618 h 949036"/>
              <a:gd name="connsiteX6" fmla="*/ 0 w 2064328"/>
              <a:gd name="connsiteY6" fmla="*/ 145473 h 94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328" h="949036">
                <a:moveTo>
                  <a:pt x="0" y="145473"/>
                </a:moveTo>
                <a:lnTo>
                  <a:pt x="0" y="464127"/>
                </a:lnTo>
                <a:lnTo>
                  <a:pt x="2064328" y="949036"/>
                </a:lnTo>
                <a:lnTo>
                  <a:pt x="2064328" y="0"/>
                </a:lnTo>
                <a:lnTo>
                  <a:pt x="748146" y="0"/>
                </a:lnTo>
                <a:lnTo>
                  <a:pt x="748146" y="131618"/>
                </a:lnTo>
                <a:lnTo>
                  <a:pt x="0" y="14547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1349390-4CD7-4A34-AB53-5BC927A4092B}"/>
              </a:ext>
            </a:extLst>
          </p:cNvPr>
          <p:cNvSpPr/>
          <p:nvPr/>
        </p:nvSpPr>
        <p:spPr>
          <a:xfrm>
            <a:off x="6241473" y="2147455"/>
            <a:ext cx="1579418" cy="692727"/>
          </a:xfrm>
          <a:custGeom>
            <a:avLst/>
            <a:gdLst>
              <a:gd name="connsiteX0" fmla="*/ 0 w 1579418"/>
              <a:gd name="connsiteY0" fmla="*/ 6927 h 692727"/>
              <a:gd name="connsiteX1" fmla="*/ 762000 w 1579418"/>
              <a:gd name="connsiteY1" fmla="*/ 0 h 692727"/>
              <a:gd name="connsiteX2" fmla="*/ 1579418 w 1579418"/>
              <a:gd name="connsiteY2" fmla="*/ 408709 h 692727"/>
              <a:gd name="connsiteX3" fmla="*/ 1572491 w 1579418"/>
              <a:gd name="connsiteY3" fmla="*/ 692727 h 692727"/>
              <a:gd name="connsiteX4" fmla="*/ 0 w 1579418"/>
              <a:gd name="connsiteY4" fmla="*/ 311727 h 692727"/>
              <a:gd name="connsiteX5" fmla="*/ 0 w 1579418"/>
              <a:gd name="connsiteY5" fmla="*/ 6927 h 69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9418" h="692727">
                <a:moveTo>
                  <a:pt x="0" y="6927"/>
                </a:moveTo>
                <a:lnTo>
                  <a:pt x="762000" y="0"/>
                </a:lnTo>
                <a:lnTo>
                  <a:pt x="1579418" y="408709"/>
                </a:lnTo>
                <a:lnTo>
                  <a:pt x="1572491" y="692727"/>
                </a:lnTo>
                <a:lnTo>
                  <a:pt x="0" y="311727"/>
                </a:lnTo>
                <a:lnTo>
                  <a:pt x="0" y="692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9B7D1E7-0366-49F4-A6F2-C407AB2DEB08}"/>
              </a:ext>
            </a:extLst>
          </p:cNvPr>
          <p:cNvSpPr/>
          <p:nvPr/>
        </p:nvSpPr>
        <p:spPr>
          <a:xfrm>
            <a:off x="6234559" y="2459183"/>
            <a:ext cx="2085096" cy="1814945"/>
          </a:xfrm>
          <a:custGeom>
            <a:avLst/>
            <a:gdLst>
              <a:gd name="connsiteX0" fmla="*/ 0 w 1468582"/>
              <a:gd name="connsiteY0" fmla="*/ 0 h 1814945"/>
              <a:gd name="connsiteX1" fmla="*/ 1468582 w 1468582"/>
              <a:gd name="connsiteY1" fmla="*/ 491836 h 1814945"/>
              <a:gd name="connsiteX2" fmla="*/ 1468582 w 1468582"/>
              <a:gd name="connsiteY2" fmla="*/ 1814945 h 1814945"/>
              <a:gd name="connsiteX3" fmla="*/ 0 w 1468582"/>
              <a:gd name="connsiteY3" fmla="*/ 1814945 h 1814945"/>
              <a:gd name="connsiteX4" fmla="*/ 0 w 1468582"/>
              <a:gd name="connsiteY4" fmla="*/ 0 h 181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582" h="1814945">
                <a:moveTo>
                  <a:pt x="0" y="0"/>
                </a:moveTo>
                <a:lnTo>
                  <a:pt x="1468582" y="491836"/>
                </a:lnTo>
                <a:lnTo>
                  <a:pt x="1468582" y="1814945"/>
                </a:lnTo>
                <a:lnTo>
                  <a:pt x="0" y="18149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A5F187-6D5B-4019-A760-4B69B1DBAAAA}"/>
              </a:ext>
            </a:extLst>
          </p:cNvPr>
          <p:cNvSpPr/>
          <p:nvPr/>
        </p:nvSpPr>
        <p:spPr>
          <a:xfrm>
            <a:off x="4675190" y="1745673"/>
            <a:ext cx="1570823" cy="25194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4229A-2AF8-4722-B641-C883C1E2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Locatie 3A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321EA5-7FBC-4425-8B79-1E2C15DC92CE}"/>
              </a:ext>
            </a:extLst>
          </p:cNvPr>
          <p:cNvSpPr/>
          <p:nvPr/>
        </p:nvSpPr>
        <p:spPr>
          <a:xfrm>
            <a:off x="7824245" y="1714137"/>
            <a:ext cx="68552" cy="3194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34B411-E301-4B3F-AF04-652AECF0039D}"/>
              </a:ext>
            </a:extLst>
          </p:cNvPr>
          <p:cNvSpPr/>
          <p:nvPr/>
        </p:nvSpPr>
        <p:spPr>
          <a:xfrm rot="20758837">
            <a:off x="6820323" y="2066829"/>
            <a:ext cx="172471" cy="1285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DE53E-A8AA-47E0-999E-D10483435D84}"/>
              </a:ext>
            </a:extLst>
          </p:cNvPr>
          <p:cNvSpPr/>
          <p:nvPr/>
        </p:nvSpPr>
        <p:spPr>
          <a:xfrm rot="340681">
            <a:off x="6346101" y="2128311"/>
            <a:ext cx="132760" cy="79764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412ED-EF50-48C7-8ACF-B8A6B11B4882}"/>
              </a:ext>
            </a:extLst>
          </p:cNvPr>
          <p:cNvSpPr/>
          <p:nvPr/>
        </p:nvSpPr>
        <p:spPr>
          <a:xfrm>
            <a:off x="6200294" y="1996297"/>
            <a:ext cx="45719" cy="14185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ADAEDE-CF12-4106-A305-E403641A6E11}"/>
              </a:ext>
            </a:extLst>
          </p:cNvPr>
          <p:cNvSpPr/>
          <p:nvPr/>
        </p:nvSpPr>
        <p:spPr>
          <a:xfrm>
            <a:off x="4764439" y="1937360"/>
            <a:ext cx="45719" cy="376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514AED4-66B6-42F7-AC35-2F7172EBCE98}"/>
              </a:ext>
            </a:extLst>
          </p:cNvPr>
          <p:cNvSpPr/>
          <p:nvPr/>
        </p:nvSpPr>
        <p:spPr>
          <a:xfrm>
            <a:off x="6234559" y="1723598"/>
            <a:ext cx="526473" cy="124691"/>
          </a:xfrm>
          <a:custGeom>
            <a:avLst/>
            <a:gdLst>
              <a:gd name="connsiteX0" fmla="*/ 0 w 526473"/>
              <a:gd name="connsiteY0" fmla="*/ 48491 h 124691"/>
              <a:gd name="connsiteX1" fmla="*/ 55418 w 526473"/>
              <a:gd name="connsiteY1" fmla="*/ 13855 h 124691"/>
              <a:gd name="connsiteX2" fmla="*/ 526473 w 526473"/>
              <a:gd name="connsiteY2" fmla="*/ 0 h 124691"/>
              <a:gd name="connsiteX3" fmla="*/ 526473 w 526473"/>
              <a:gd name="connsiteY3" fmla="*/ 124691 h 124691"/>
              <a:gd name="connsiteX4" fmla="*/ 13854 w 526473"/>
              <a:gd name="connsiteY4" fmla="*/ 124691 h 124691"/>
              <a:gd name="connsiteX5" fmla="*/ 0 w 526473"/>
              <a:gd name="connsiteY5" fmla="*/ 48491 h 12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473" h="124691">
                <a:moveTo>
                  <a:pt x="0" y="48491"/>
                </a:moveTo>
                <a:lnTo>
                  <a:pt x="55418" y="13855"/>
                </a:lnTo>
                <a:lnTo>
                  <a:pt x="526473" y="0"/>
                </a:lnTo>
                <a:lnTo>
                  <a:pt x="526473" y="124691"/>
                </a:lnTo>
                <a:lnTo>
                  <a:pt x="13854" y="124691"/>
                </a:lnTo>
                <a:lnTo>
                  <a:pt x="0" y="4849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7CB42C0-B994-492E-8398-8B8A36917100}"/>
              </a:ext>
            </a:extLst>
          </p:cNvPr>
          <p:cNvSpPr/>
          <p:nvPr/>
        </p:nvSpPr>
        <p:spPr>
          <a:xfrm>
            <a:off x="5283363" y="1719344"/>
            <a:ext cx="1617886" cy="381000"/>
          </a:xfrm>
          <a:custGeom>
            <a:avLst/>
            <a:gdLst>
              <a:gd name="connsiteX0" fmla="*/ 0 w 1496291"/>
              <a:gd name="connsiteY0" fmla="*/ 27709 h 381000"/>
              <a:gd name="connsiteX1" fmla="*/ 401782 w 1496291"/>
              <a:gd name="connsiteY1" fmla="*/ 381000 h 381000"/>
              <a:gd name="connsiteX2" fmla="*/ 928255 w 1496291"/>
              <a:gd name="connsiteY2" fmla="*/ 381000 h 381000"/>
              <a:gd name="connsiteX3" fmla="*/ 928255 w 1496291"/>
              <a:gd name="connsiteY3" fmla="*/ 124691 h 381000"/>
              <a:gd name="connsiteX4" fmla="*/ 1496291 w 1496291"/>
              <a:gd name="connsiteY4" fmla="*/ 138545 h 381000"/>
              <a:gd name="connsiteX5" fmla="*/ 1482437 w 1496291"/>
              <a:gd name="connsiteY5" fmla="*/ 0 h 381000"/>
              <a:gd name="connsiteX6" fmla="*/ 0 w 1496291"/>
              <a:gd name="connsiteY6" fmla="*/ 27709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291" h="381000">
                <a:moveTo>
                  <a:pt x="0" y="27709"/>
                </a:moveTo>
                <a:lnTo>
                  <a:pt x="401782" y="381000"/>
                </a:lnTo>
                <a:lnTo>
                  <a:pt x="928255" y="381000"/>
                </a:lnTo>
                <a:lnTo>
                  <a:pt x="928255" y="124691"/>
                </a:lnTo>
                <a:lnTo>
                  <a:pt x="1496291" y="138545"/>
                </a:lnTo>
                <a:lnTo>
                  <a:pt x="1482437" y="0"/>
                </a:lnTo>
                <a:lnTo>
                  <a:pt x="0" y="2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405CBE-2107-48D3-97FD-CE24B6D9F0B8}"/>
              </a:ext>
            </a:extLst>
          </p:cNvPr>
          <p:cNvSpPr/>
          <p:nvPr/>
        </p:nvSpPr>
        <p:spPr>
          <a:xfrm rot="20758837">
            <a:off x="7154183" y="3308566"/>
            <a:ext cx="168968" cy="14563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1022CB-51D8-4EE0-8FE2-BFA39E69511F}"/>
              </a:ext>
            </a:extLst>
          </p:cNvPr>
          <p:cNvSpPr/>
          <p:nvPr/>
        </p:nvSpPr>
        <p:spPr>
          <a:xfrm rot="340681">
            <a:off x="6211816" y="2924413"/>
            <a:ext cx="131279" cy="18881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93782C-D484-452E-A53F-699AD2FA5164}"/>
              </a:ext>
            </a:extLst>
          </p:cNvPr>
          <p:cNvSpPr/>
          <p:nvPr/>
        </p:nvSpPr>
        <p:spPr>
          <a:xfrm>
            <a:off x="6195116" y="1654488"/>
            <a:ext cx="796212" cy="491412"/>
          </a:xfrm>
          <a:custGeom>
            <a:avLst/>
            <a:gdLst>
              <a:gd name="connsiteX0" fmla="*/ 566057 w 796212"/>
              <a:gd name="connsiteY0" fmla="*/ 0 h 491412"/>
              <a:gd name="connsiteX1" fmla="*/ 572277 w 796212"/>
              <a:gd name="connsiteY1" fmla="*/ 180391 h 491412"/>
              <a:gd name="connsiteX2" fmla="*/ 6220 w 796212"/>
              <a:gd name="connsiteY2" fmla="*/ 192832 h 491412"/>
              <a:gd name="connsiteX3" fmla="*/ 0 w 796212"/>
              <a:gd name="connsiteY3" fmla="*/ 491412 h 491412"/>
              <a:gd name="connsiteX4" fmla="*/ 796212 w 796212"/>
              <a:gd name="connsiteY4" fmla="*/ 491412 h 491412"/>
              <a:gd name="connsiteX5" fmla="*/ 796212 w 796212"/>
              <a:gd name="connsiteY5" fmla="*/ 236375 h 491412"/>
              <a:gd name="connsiteX6" fmla="*/ 696685 w 796212"/>
              <a:gd name="connsiteY6" fmla="*/ 149289 h 491412"/>
              <a:gd name="connsiteX7" fmla="*/ 696685 w 796212"/>
              <a:gd name="connsiteY7" fmla="*/ 6220 h 491412"/>
              <a:gd name="connsiteX8" fmla="*/ 566057 w 796212"/>
              <a:gd name="connsiteY8" fmla="*/ 0 h 49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212" h="491412">
                <a:moveTo>
                  <a:pt x="566057" y="0"/>
                </a:moveTo>
                <a:lnTo>
                  <a:pt x="572277" y="180391"/>
                </a:lnTo>
                <a:lnTo>
                  <a:pt x="6220" y="192832"/>
                </a:lnTo>
                <a:lnTo>
                  <a:pt x="0" y="491412"/>
                </a:lnTo>
                <a:lnTo>
                  <a:pt x="796212" y="491412"/>
                </a:lnTo>
                <a:lnTo>
                  <a:pt x="796212" y="236375"/>
                </a:lnTo>
                <a:lnTo>
                  <a:pt x="696685" y="149289"/>
                </a:lnTo>
                <a:lnTo>
                  <a:pt x="696685" y="6220"/>
                </a:lnTo>
                <a:lnTo>
                  <a:pt x="56605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97A939-85F1-4C06-A4D6-22B9F1722E56}"/>
              </a:ext>
            </a:extLst>
          </p:cNvPr>
          <p:cNvSpPr/>
          <p:nvPr/>
        </p:nvSpPr>
        <p:spPr>
          <a:xfrm>
            <a:off x="4675190" y="2092819"/>
            <a:ext cx="1547785" cy="1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B9FE96-AA4C-4A7D-9FD3-42611E59F8DA}"/>
              </a:ext>
            </a:extLst>
          </p:cNvPr>
          <p:cNvSpPr/>
          <p:nvPr/>
        </p:nvSpPr>
        <p:spPr>
          <a:xfrm>
            <a:off x="6709247" y="2009534"/>
            <a:ext cx="124942" cy="29471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A891255-BE55-4932-9372-C504506943B7}"/>
              </a:ext>
            </a:extLst>
          </p:cNvPr>
          <p:cNvSpPr/>
          <p:nvPr/>
        </p:nvSpPr>
        <p:spPr>
          <a:xfrm>
            <a:off x="5289672" y="1728312"/>
            <a:ext cx="1617886" cy="381000"/>
          </a:xfrm>
          <a:custGeom>
            <a:avLst/>
            <a:gdLst>
              <a:gd name="connsiteX0" fmla="*/ 0 w 1496291"/>
              <a:gd name="connsiteY0" fmla="*/ 27709 h 381000"/>
              <a:gd name="connsiteX1" fmla="*/ 401782 w 1496291"/>
              <a:gd name="connsiteY1" fmla="*/ 381000 h 381000"/>
              <a:gd name="connsiteX2" fmla="*/ 928255 w 1496291"/>
              <a:gd name="connsiteY2" fmla="*/ 381000 h 381000"/>
              <a:gd name="connsiteX3" fmla="*/ 928255 w 1496291"/>
              <a:gd name="connsiteY3" fmla="*/ 124691 h 381000"/>
              <a:gd name="connsiteX4" fmla="*/ 1496291 w 1496291"/>
              <a:gd name="connsiteY4" fmla="*/ 138545 h 381000"/>
              <a:gd name="connsiteX5" fmla="*/ 1482437 w 1496291"/>
              <a:gd name="connsiteY5" fmla="*/ 0 h 381000"/>
              <a:gd name="connsiteX6" fmla="*/ 0 w 1496291"/>
              <a:gd name="connsiteY6" fmla="*/ 27709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291" h="381000">
                <a:moveTo>
                  <a:pt x="0" y="27709"/>
                </a:moveTo>
                <a:lnTo>
                  <a:pt x="401782" y="381000"/>
                </a:lnTo>
                <a:lnTo>
                  <a:pt x="928255" y="381000"/>
                </a:lnTo>
                <a:lnTo>
                  <a:pt x="928255" y="124691"/>
                </a:lnTo>
                <a:lnTo>
                  <a:pt x="1496291" y="138545"/>
                </a:lnTo>
                <a:lnTo>
                  <a:pt x="1482437" y="0"/>
                </a:lnTo>
                <a:lnTo>
                  <a:pt x="0" y="2770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8F0955F-222D-4F2A-AED0-811551920DA5}"/>
              </a:ext>
            </a:extLst>
          </p:cNvPr>
          <p:cNvSpPr/>
          <p:nvPr/>
        </p:nvSpPr>
        <p:spPr>
          <a:xfrm>
            <a:off x="6200294" y="1659000"/>
            <a:ext cx="796212" cy="491412"/>
          </a:xfrm>
          <a:custGeom>
            <a:avLst/>
            <a:gdLst>
              <a:gd name="connsiteX0" fmla="*/ 566057 w 796212"/>
              <a:gd name="connsiteY0" fmla="*/ 0 h 491412"/>
              <a:gd name="connsiteX1" fmla="*/ 572277 w 796212"/>
              <a:gd name="connsiteY1" fmla="*/ 180391 h 491412"/>
              <a:gd name="connsiteX2" fmla="*/ 6220 w 796212"/>
              <a:gd name="connsiteY2" fmla="*/ 192832 h 491412"/>
              <a:gd name="connsiteX3" fmla="*/ 0 w 796212"/>
              <a:gd name="connsiteY3" fmla="*/ 491412 h 491412"/>
              <a:gd name="connsiteX4" fmla="*/ 796212 w 796212"/>
              <a:gd name="connsiteY4" fmla="*/ 491412 h 491412"/>
              <a:gd name="connsiteX5" fmla="*/ 796212 w 796212"/>
              <a:gd name="connsiteY5" fmla="*/ 236375 h 491412"/>
              <a:gd name="connsiteX6" fmla="*/ 696685 w 796212"/>
              <a:gd name="connsiteY6" fmla="*/ 149289 h 491412"/>
              <a:gd name="connsiteX7" fmla="*/ 696685 w 796212"/>
              <a:gd name="connsiteY7" fmla="*/ 6220 h 491412"/>
              <a:gd name="connsiteX8" fmla="*/ 566057 w 796212"/>
              <a:gd name="connsiteY8" fmla="*/ 0 h 49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212" h="491412">
                <a:moveTo>
                  <a:pt x="566057" y="0"/>
                </a:moveTo>
                <a:lnTo>
                  <a:pt x="572277" y="180391"/>
                </a:lnTo>
                <a:lnTo>
                  <a:pt x="6220" y="192832"/>
                </a:lnTo>
                <a:lnTo>
                  <a:pt x="0" y="491412"/>
                </a:lnTo>
                <a:lnTo>
                  <a:pt x="796212" y="491412"/>
                </a:lnTo>
                <a:lnTo>
                  <a:pt x="796212" y="236375"/>
                </a:lnTo>
                <a:lnTo>
                  <a:pt x="696685" y="149289"/>
                </a:lnTo>
                <a:lnTo>
                  <a:pt x="696685" y="6220"/>
                </a:lnTo>
                <a:lnTo>
                  <a:pt x="56605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163EFC5-10DC-4EF2-8796-E938B80A4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56" y="1311788"/>
            <a:ext cx="4917930" cy="3056788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D2FF4D-AC99-4B37-8D61-A3983AEB50F5}"/>
              </a:ext>
            </a:extLst>
          </p:cNvPr>
          <p:cNvCxnSpPr>
            <a:cxnSpLocks/>
          </p:cNvCxnSpPr>
          <p:nvPr/>
        </p:nvCxnSpPr>
        <p:spPr>
          <a:xfrm flipH="1">
            <a:off x="5245598" y="2119666"/>
            <a:ext cx="1515434" cy="2086211"/>
          </a:xfrm>
          <a:prstGeom prst="straightConnector1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61A75CE-AAC6-4D2A-8389-1BE9FCA75B60}"/>
              </a:ext>
            </a:extLst>
          </p:cNvPr>
          <p:cNvSpPr/>
          <p:nvPr/>
        </p:nvSpPr>
        <p:spPr>
          <a:xfrm>
            <a:off x="7001684" y="1934362"/>
            <a:ext cx="813701" cy="331964"/>
          </a:xfrm>
          <a:custGeom>
            <a:avLst/>
            <a:gdLst>
              <a:gd name="connsiteX0" fmla="*/ 0 w 828430"/>
              <a:gd name="connsiteY0" fmla="*/ 0 h 257908"/>
              <a:gd name="connsiteX1" fmla="*/ 0 w 828430"/>
              <a:gd name="connsiteY1" fmla="*/ 156308 h 257908"/>
              <a:gd name="connsiteX2" fmla="*/ 234461 w 828430"/>
              <a:gd name="connsiteY2" fmla="*/ 257908 h 257908"/>
              <a:gd name="connsiteX3" fmla="*/ 828430 w 828430"/>
              <a:gd name="connsiteY3" fmla="*/ 257908 h 257908"/>
              <a:gd name="connsiteX4" fmla="*/ 820615 w 828430"/>
              <a:gd name="connsiteY4" fmla="*/ 23446 h 257908"/>
              <a:gd name="connsiteX5" fmla="*/ 0 w 828430"/>
              <a:gd name="connsiteY5" fmla="*/ 0 h 25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430" h="257908">
                <a:moveTo>
                  <a:pt x="0" y="0"/>
                </a:moveTo>
                <a:lnTo>
                  <a:pt x="0" y="156308"/>
                </a:lnTo>
                <a:lnTo>
                  <a:pt x="234461" y="257908"/>
                </a:lnTo>
                <a:lnTo>
                  <a:pt x="828430" y="257908"/>
                </a:lnTo>
                <a:lnTo>
                  <a:pt x="820615" y="2344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03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4" grpId="0" animBg="1"/>
      <p:bldP spid="4" grpId="1" animBg="1"/>
      <p:bldP spid="5" grpId="0" animBg="1"/>
      <p:bldP spid="7" grpId="0" animBg="1"/>
      <p:bldP spid="16" grpId="0" animBg="1"/>
      <p:bldP spid="9" grpId="0" animBg="1"/>
      <p:bldP spid="25" grpId="0" animBg="1"/>
      <p:bldP spid="27" grpId="0" animBg="1"/>
      <p:bldP spid="26" grpId="0" animBg="1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10C1FD7-A116-450A-A2BC-72DBF56C41EE}"/>
              </a:ext>
            </a:extLst>
          </p:cNvPr>
          <p:cNvSpPr/>
          <p:nvPr/>
        </p:nvSpPr>
        <p:spPr>
          <a:xfrm>
            <a:off x="6146215" y="1961322"/>
            <a:ext cx="1639438" cy="1093304"/>
          </a:xfrm>
          <a:custGeom>
            <a:avLst/>
            <a:gdLst>
              <a:gd name="connsiteX0" fmla="*/ 6626 w 1510748"/>
              <a:gd name="connsiteY0" fmla="*/ 602974 h 1093304"/>
              <a:gd name="connsiteX1" fmla="*/ 1510748 w 1510748"/>
              <a:gd name="connsiteY1" fmla="*/ 1093304 h 1093304"/>
              <a:gd name="connsiteX2" fmla="*/ 1510748 w 1510748"/>
              <a:gd name="connsiteY2" fmla="*/ 0 h 1093304"/>
              <a:gd name="connsiteX3" fmla="*/ 530087 w 1510748"/>
              <a:gd name="connsiteY3" fmla="*/ 0 h 1093304"/>
              <a:gd name="connsiteX4" fmla="*/ 530087 w 1510748"/>
              <a:gd name="connsiteY4" fmla="*/ 59635 h 1093304"/>
              <a:gd name="connsiteX5" fmla="*/ 0 w 1510748"/>
              <a:gd name="connsiteY5" fmla="*/ 59635 h 1093304"/>
              <a:gd name="connsiteX6" fmla="*/ 6626 w 1510748"/>
              <a:gd name="connsiteY6" fmla="*/ 602974 h 109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0748" h="1093304">
                <a:moveTo>
                  <a:pt x="6626" y="602974"/>
                </a:moveTo>
                <a:lnTo>
                  <a:pt x="1510748" y="1093304"/>
                </a:lnTo>
                <a:lnTo>
                  <a:pt x="1510748" y="0"/>
                </a:lnTo>
                <a:lnTo>
                  <a:pt x="530087" y="0"/>
                </a:lnTo>
                <a:lnTo>
                  <a:pt x="530087" y="59635"/>
                </a:lnTo>
                <a:lnTo>
                  <a:pt x="0" y="59635"/>
                </a:lnTo>
                <a:cubicBezTo>
                  <a:pt x="2209" y="240748"/>
                  <a:pt x="4417" y="421861"/>
                  <a:pt x="6626" y="602974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DAAE00-5997-4ADB-A085-FAD3B49889A5}"/>
              </a:ext>
            </a:extLst>
          </p:cNvPr>
          <p:cNvSpPr/>
          <p:nvPr/>
        </p:nvSpPr>
        <p:spPr>
          <a:xfrm>
            <a:off x="6146214" y="2504661"/>
            <a:ext cx="1639439" cy="1833971"/>
          </a:xfrm>
          <a:custGeom>
            <a:avLst/>
            <a:gdLst>
              <a:gd name="connsiteX0" fmla="*/ 0 w 1468582"/>
              <a:gd name="connsiteY0" fmla="*/ 0 h 1814945"/>
              <a:gd name="connsiteX1" fmla="*/ 1468582 w 1468582"/>
              <a:gd name="connsiteY1" fmla="*/ 491836 h 1814945"/>
              <a:gd name="connsiteX2" fmla="*/ 1468582 w 1468582"/>
              <a:gd name="connsiteY2" fmla="*/ 1814945 h 1814945"/>
              <a:gd name="connsiteX3" fmla="*/ 0 w 1468582"/>
              <a:gd name="connsiteY3" fmla="*/ 1814945 h 1814945"/>
              <a:gd name="connsiteX4" fmla="*/ 0 w 1468582"/>
              <a:gd name="connsiteY4" fmla="*/ 0 h 181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582" h="1814945">
                <a:moveTo>
                  <a:pt x="0" y="0"/>
                </a:moveTo>
                <a:lnTo>
                  <a:pt x="1468582" y="491836"/>
                </a:lnTo>
                <a:lnTo>
                  <a:pt x="1468582" y="1814945"/>
                </a:lnTo>
                <a:lnTo>
                  <a:pt x="0" y="18149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4229A-2AF8-4722-B641-C883C1E2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Locatie 3B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BD25D6E-CC7D-443C-9DD1-D5AF002CC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37" t="22540" r="57944" b="4178"/>
          <a:stretch/>
        </p:blipFill>
        <p:spPr>
          <a:xfrm rot="5400000">
            <a:off x="517562" y="795094"/>
            <a:ext cx="3317966" cy="428831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0AAFBB6-C8E7-4BE6-8B68-9161D6229C19}"/>
              </a:ext>
            </a:extLst>
          </p:cNvPr>
          <p:cNvSpPr/>
          <p:nvPr/>
        </p:nvSpPr>
        <p:spPr>
          <a:xfrm>
            <a:off x="6179745" y="2022066"/>
            <a:ext cx="104863" cy="20993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4735061-9567-424C-9A09-9C2DA7399A01}"/>
              </a:ext>
            </a:extLst>
          </p:cNvPr>
          <p:cNvSpPr/>
          <p:nvPr/>
        </p:nvSpPr>
        <p:spPr>
          <a:xfrm rot="20758837">
            <a:off x="6561783" y="1992041"/>
            <a:ext cx="159593" cy="18774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61BEBCD-F8B4-4792-A83B-0963BFDAA7C8}"/>
              </a:ext>
            </a:extLst>
          </p:cNvPr>
          <p:cNvSpPr/>
          <p:nvPr/>
        </p:nvSpPr>
        <p:spPr>
          <a:xfrm>
            <a:off x="6336756" y="2022066"/>
            <a:ext cx="158750" cy="24265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DAAF619-420A-4E27-97D7-4BC6BDB9091C}"/>
              </a:ext>
            </a:extLst>
          </p:cNvPr>
          <p:cNvSpPr/>
          <p:nvPr/>
        </p:nvSpPr>
        <p:spPr>
          <a:xfrm>
            <a:off x="6358346" y="1645346"/>
            <a:ext cx="396240" cy="373380"/>
          </a:xfrm>
          <a:custGeom>
            <a:avLst/>
            <a:gdLst>
              <a:gd name="connsiteX0" fmla="*/ 129540 w 396240"/>
              <a:gd name="connsiteY0" fmla="*/ 0 h 373380"/>
              <a:gd name="connsiteX1" fmla="*/ 129540 w 396240"/>
              <a:gd name="connsiteY1" fmla="*/ 175260 h 373380"/>
              <a:gd name="connsiteX2" fmla="*/ 0 w 396240"/>
              <a:gd name="connsiteY2" fmla="*/ 175260 h 373380"/>
              <a:gd name="connsiteX3" fmla="*/ 0 w 396240"/>
              <a:gd name="connsiteY3" fmla="*/ 373380 h 373380"/>
              <a:gd name="connsiteX4" fmla="*/ 396240 w 396240"/>
              <a:gd name="connsiteY4" fmla="*/ 373380 h 373380"/>
              <a:gd name="connsiteX5" fmla="*/ 396240 w 396240"/>
              <a:gd name="connsiteY5" fmla="*/ 259080 h 373380"/>
              <a:gd name="connsiteX6" fmla="*/ 304800 w 396240"/>
              <a:gd name="connsiteY6" fmla="*/ 167640 h 373380"/>
              <a:gd name="connsiteX7" fmla="*/ 304800 w 396240"/>
              <a:gd name="connsiteY7" fmla="*/ 0 h 373380"/>
              <a:gd name="connsiteX8" fmla="*/ 129540 w 396240"/>
              <a:gd name="connsiteY8" fmla="*/ 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240" h="373380">
                <a:moveTo>
                  <a:pt x="129540" y="0"/>
                </a:moveTo>
                <a:lnTo>
                  <a:pt x="129540" y="175260"/>
                </a:lnTo>
                <a:lnTo>
                  <a:pt x="0" y="175260"/>
                </a:lnTo>
                <a:lnTo>
                  <a:pt x="0" y="373380"/>
                </a:lnTo>
                <a:lnTo>
                  <a:pt x="396240" y="373380"/>
                </a:lnTo>
                <a:lnTo>
                  <a:pt x="396240" y="259080"/>
                </a:lnTo>
                <a:lnTo>
                  <a:pt x="304800" y="167640"/>
                </a:lnTo>
                <a:lnTo>
                  <a:pt x="304800" y="0"/>
                </a:lnTo>
                <a:lnTo>
                  <a:pt x="12954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8B0138-D906-4BD1-8336-95CDC02A9619}"/>
              </a:ext>
            </a:extLst>
          </p:cNvPr>
          <p:cNvSpPr/>
          <p:nvPr/>
        </p:nvSpPr>
        <p:spPr>
          <a:xfrm>
            <a:off x="4571440" y="1842731"/>
            <a:ext cx="1612100" cy="252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B4637E9-B180-48FA-807A-B98BE5799768}"/>
              </a:ext>
            </a:extLst>
          </p:cNvPr>
          <p:cNvSpPr/>
          <p:nvPr/>
        </p:nvSpPr>
        <p:spPr>
          <a:xfrm>
            <a:off x="6133010" y="1644840"/>
            <a:ext cx="624840" cy="373380"/>
          </a:xfrm>
          <a:custGeom>
            <a:avLst/>
            <a:gdLst>
              <a:gd name="connsiteX0" fmla="*/ 0 w 624840"/>
              <a:gd name="connsiteY0" fmla="*/ 167640 h 373380"/>
              <a:gd name="connsiteX1" fmla="*/ 0 w 624840"/>
              <a:gd name="connsiteY1" fmla="*/ 373380 h 373380"/>
              <a:gd name="connsiteX2" fmla="*/ 624840 w 624840"/>
              <a:gd name="connsiteY2" fmla="*/ 373380 h 373380"/>
              <a:gd name="connsiteX3" fmla="*/ 624840 w 624840"/>
              <a:gd name="connsiteY3" fmla="*/ 281940 h 373380"/>
              <a:gd name="connsiteX4" fmla="*/ 525780 w 624840"/>
              <a:gd name="connsiteY4" fmla="*/ 175260 h 373380"/>
              <a:gd name="connsiteX5" fmla="*/ 525780 w 624840"/>
              <a:gd name="connsiteY5" fmla="*/ 7620 h 373380"/>
              <a:gd name="connsiteX6" fmla="*/ 365760 w 624840"/>
              <a:gd name="connsiteY6" fmla="*/ 0 h 373380"/>
              <a:gd name="connsiteX7" fmla="*/ 365760 w 624840"/>
              <a:gd name="connsiteY7" fmla="*/ 175260 h 373380"/>
              <a:gd name="connsiteX8" fmla="*/ 0 w 624840"/>
              <a:gd name="connsiteY8" fmla="*/ 16764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40" h="373380">
                <a:moveTo>
                  <a:pt x="0" y="167640"/>
                </a:moveTo>
                <a:lnTo>
                  <a:pt x="0" y="373380"/>
                </a:lnTo>
                <a:lnTo>
                  <a:pt x="624840" y="373380"/>
                </a:lnTo>
                <a:lnTo>
                  <a:pt x="624840" y="281940"/>
                </a:lnTo>
                <a:lnTo>
                  <a:pt x="525780" y="175260"/>
                </a:lnTo>
                <a:lnTo>
                  <a:pt x="525780" y="7620"/>
                </a:lnTo>
                <a:lnTo>
                  <a:pt x="365760" y="0"/>
                </a:lnTo>
                <a:lnTo>
                  <a:pt x="365760" y="175260"/>
                </a:lnTo>
                <a:lnTo>
                  <a:pt x="0" y="1676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C384F62-561B-469F-B688-CC1C8C339926}"/>
              </a:ext>
            </a:extLst>
          </p:cNvPr>
          <p:cNvSpPr/>
          <p:nvPr/>
        </p:nvSpPr>
        <p:spPr>
          <a:xfrm>
            <a:off x="5598527" y="1759139"/>
            <a:ext cx="586370" cy="323724"/>
          </a:xfrm>
          <a:custGeom>
            <a:avLst/>
            <a:gdLst>
              <a:gd name="connsiteX0" fmla="*/ 0 w 809897"/>
              <a:gd name="connsiteY0" fmla="*/ 0 h 235132"/>
              <a:gd name="connsiteX1" fmla="*/ 809897 w 809897"/>
              <a:gd name="connsiteY1" fmla="*/ 0 h 235132"/>
              <a:gd name="connsiteX2" fmla="*/ 809897 w 809897"/>
              <a:gd name="connsiteY2" fmla="*/ 235132 h 235132"/>
              <a:gd name="connsiteX3" fmla="*/ 409303 w 809897"/>
              <a:gd name="connsiteY3" fmla="*/ 235132 h 235132"/>
              <a:gd name="connsiteX4" fmla="*/ 0 w 809897"/>
              <a:gd name="connsiteY4" fmla="*/ 0 h 23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235132">
                <a:moveTo>
                  <a:pt x="0" y="0"/>
                </a:moveTo>
                <a:lnTo>
                  <a:pt x="809897" y="0"/>
                </a:lnTo>
                <a:lnTo>
                  <a:pt x="809897" y="235132"/>
                </a:lnTo>
                <a:lnTo>
                  <a:pt x="409303" y="2351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4E2E736-9CD8-4632-AA2A-7A86CE7FF832}"/>
              </a:ext>
            </a:extLst>
          </p:cNvPr>
          <p:cNvSpPr/>
          <p:nvPr/>
        </p:nvSpPr>
        <p:spPr>
          <a:xfrm>
            <a:off x="5585457" y="1850578"/>
            <a:ext cx="586370" cy="323724"/>
          </a:xfrm>
          <a:custGeom>
            <a:avLst/>
            <a:gdLst>
              <a:gd name="connsiteX0" fmla="*/ 0 w 809897"/>
              <a:gd name="connsiteY0" fmla="*/ 0 h 235132"/>
              <a:gd name="connsiteX1" fmla="*/ 809897 w 809897"/>
              <a:gd name="connsiteY1" fmla="*/ 0 h 235132"/>
              <a:gd name="connsiteX2" fmla="*/ 809897 w 809897"/>
              <a:gd name="connsiteY2" fmla="*/ 235132 h 235132"/>
              <a:gd name="connsiteX3" fmla="*/ 409303 w 809897"/>
              <a:gd name="connsiteY3" fmla="*/ 235132 h 235132"/>
              <a:gd name="connsiteX4" fmla="*/ 0 w 809897"/>
              <a:gd name="connsiteY4" fmla="*/ 0 h 23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897" h="235132">
                <a:moveTo>
                  <a:pt x="0" y="0"/>
                </a:moveTo>
                <a:lnTo>
                  <a:pt x="809897" y="0"/>
                </a:lnTo>
                <a:lnTo>
                  <a:pt x="809897" y="235132"/>
                </a:lnTo>
                <a:lnTo>
                  <a:pt x="409303" y="2351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850C82-E938-4FC3-A453-16B6163A2E44}"/>
              </a:ext>
            </a:extLst>
          </p:cNvPr>
          <p:cNvSpPr/>
          <p:nvPr/>
        </p:nvSpPr>
        <p:spPr>
          <a:xfrm>
            <a:off x="6057794" y="1976345"/>
            <a:ext cx="117500" cy="29430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0C77295-FADD-4D7A-A26C-6CC282AF576C}"/>
              </a:ext>
            </a:extLst>
          </p:cNvPr>
          <p:cNvSpPr/>
          <p:nvPr/>
        </p:nvSpPr>
        <p:spPr>
          <a:xfrm>
            <a:off x="6052621" y="1643170"/>
            <a:ext cx="752199" cy="373380"/>
          </a:xfrm>
          <a:custGeom>
            <a:avLst/>
            <a:gdLst>
              <a:gd name="connsiteX0" fmla="*/ 0 w 624840"/>
              <a:gd name="connsiteY0" fmla="*/ 167640 h 373380"/>
              <a:gd name="connsiteX1" fmla="*/ 0 w 624840"/>
              <a:gd name="connsiteY1" fmla="*/ 373380 h 373380"/>
              <a:gd name="connsiteX2" fmla="*/ 624840 w 624840"/>
              <a:gd name="connsiteY2" fmla="*/ 373380 h 373380"/>
              <a:gd name="connsiteX3" fmla="*/ 624840 w 624840"/>
              <a:gd name="connsiteY3" fmla="*/ 281940 h 373380"/>
              <a:gd name="connsiteX4" fmla="*/ 525780 w 624840"/>
              <a:gd name="connsiteY4" fmla="*/ 175260 h 373380"/>
              <a:gd name="connsiteX5" fmla="*/ 525780 w 624840"/>
              <a:gd name="connsiteY5" fmla="*/ 7620 h 373380"/>
              <a:gd name="connsiteX6" fmla="*/ 365760 w 624840"/>
              <a:gd name="connsiteY6" fmla="*/ 0 h 373380"/>
              <a:gd name="connsiteX7" fmla="*/ 365760 w 624840"/>
              <a:gd name="connsiteY7" fmla="*/ 175260 h 373380"/>
              <a:gd name="connsiteX8" fmla="*/ 0 w 624840"/>
              <a:gd name="connsiteY8" fmla="*/ 16764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840" h="373380">
                <a:moveTo>
                  <a:pt x="0" y="167640"/>
                </a:moveTo>
                <a:lnTo>
                  <a:pt x="0" y="373380"/>
                </a:lnTo>
                <a:lnTo>
                  <a:pt x="624840" y="373380"/>
                </a:lnTo>
                <a:lnTo>
                  <a:pt x="624840" y="281940"/>
                </a:lnTo>
                <a:lnTo>
                  <a:pt x="525780" y="175260"/>
                </a:lnTo>
                <a:lnTo>
                  <a:pt x="525780" y="7620"/>
                </a:lnTo>
                <a:lnTo>
                  <a:pt x="365760" y="0"/>
                </a:lnTo>
                <a:lnTo>
                  <a:pt x="365760" y="175260"/>
                </a:lnTo>
                <a:lnTo>
                  <a:pt x="0" y="16764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82DD004-B353-41DB-8FA5-9E2DBE328F27}"/>
              </a:ext>
            </a:extLst>
          </p:cNvPr>
          <p:cNvCxnSpPr>
            <a:cxnSpLocks/>
            <a:stCxn id="55" idx="0"/>
          </p:cNvCxnSpPr>
          <p:nvPr/>
        </p:nvCxnSpPr>
        <p:spPr>
          <a:xfrm flipH="1">
            <a:off x="4601110" y="1976345"/>
            <a:ext cx="1515434" cy="2086211"/>
          </a:xfrm>
          <a:prstGeom prst="straightConnector1">
            <a:avLst/>
          </a:prstGeom>
          <a:ln w="15875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E3CBD8D-B429-461E-893E-EDA155ED6CEC}"/>
              </a:ext>
            </a:extLst>
          </p:cNvPr>
          <p:cNvSpPr/>
          <p:nvPr/>
        </p:nvSpPr>
        <p:spPr>
          <a:xfrm rot="20758837">
            <a:off x="6774426" y="3052187"/>
            <a:ext cx="160541" cy="14694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3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480797" cy="369332"/>
          </a:xfrm>
        </p:spPr>
        <p:txBody>
          <a:bodyPr/>
          <a:lstStyle/>
          <a:p>
            <a:r>
              <a:rPr lang="nl-NL" dirty="0"/>
              <a:t>Wat zijn de vervolgstappen van dit project?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03950" y="2418230"/>
            <a:ext cx="8283575" cy="33873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81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1063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/>
              <a:t>Marco Louwman</a:t>
            </a:r>
          </a:p>
          <a:p>
            <a:pPr marL="0" indent="0">
              <a:buFont typeface="Arial" pitchFamily="34" charset="0"/>
              <a:buNone/>
            </a:pPr>
            <a:r>
              <a:rPr lang="nl-NL" sz="1400" dirty="0"/>
              <a:t>Omgevingsmanager</a:t>
            </a:r>
          </a:p>
          <a:p>
            <a:pPr marL="0" indent="0">
              <a:buFont typeface="Arial" pitchFamily="34" charset="0"/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5518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369332"/>
          </a:xfrm>
        </p:spPr>
        <p:txBody>
          <a:bodyPr/>
          <a:lstStyle/>
          <a:p>
            <a:r>
              <a:rPr lang="nl-NL" dirty="0"/>
              <a:t>Wat zijn de vervolgstappen van dit project?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31508D-682D-46AC-A7AA-33257C752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Opstellen contract </a:t>
            </a:r>
          </a:p>
          <a:p>
            <a:endParaRPr lang="nl-NL" dirty="0"/>
          </a:p>
          <a:p>
            <a:r>
              <a:rPr lang="nl-NL" dirty="0"/>
              <a:t>Overeenkomsten zakelijk recht</a:t>
            </a:r>
          </a:p>
          <a:p>
            <a:endParaRPr lang="nl-NL" dirty="0"/>
          </a:p>
          <a:p>
            <a:r>
              <a:rPr lang="nl-NL" dirty="0"/>
              <a:t>Aanbesteding</a:t>
            </a:r>
          </a:p>
          <a:p>
            <a:endParaRPr lang="nl-NL" dirty="0"/>
          </a:p>
          <a:p>
            <a:r>
              <a:rPr lang="nl-NL" dirty="0"/>
              <a:t>Ontwerp en werkvoorbereiding door aannemer</a:t>
            </a:r>
          </a:p>
          <a:p>
            <a:endParaRPr lang="nl-NL" dirty="0"/>
          </a:p>
          <a:p>
            <a:r>
              <a:rPr lang="nl-NL" dirty="0"/>
              <a:t>Uitvoering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0188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957" y="2905748"/>
            <a:ext cx="2725363" cy="170330"/>
          </a:xfrm>
          <a:prstGeom prst="rect">
            <a:avLst/>
          </a:prstGeom>
          <a:pattFill prst="dkVert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op hoofdlijnen</a:t>
            </a:r>
          </a:p>
        </p:txBody>
      </p:sp>
      <p:sp>
        <p:nvSpPr>
          <p:cNvPr id="4" name="Chevron 3"/>
          <p:cNvSpPr/>
          <p:nvPr/>
        </p:nvSpPr>
        <p:spPr>
          <a:xfrm>
            <a:off x="779838" y="2110224"/>
            <a:ext cx="1398585" cy="68580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 err="1">
                <a:solidFill>
                  <a:schemeClr val="tx2"/>
                </a:solidFill>
              </a:rPr>
              <a:t>Onder-zoeken</a:t>
            </a:r>
            <a:endParaRPr lang="nl-NL" sz="1200" b="1" dirty="0">
              <a:solidFill>
                <a:schemeClr val="tx2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837766" y="2110224"/>
            <a:ext cx="1828800" cy="6858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>
                <a:solidFill>
                  <a:schemeClr val="tx2"/>
                </a:solidFill>
              </a:rPr>
              <a:t>Contract-voorbereiding</a:t>
            </a:r>
          </a:p>
        </p:txBody>
      </p:sp>
      <p:sp>
        <p:nvSpPr>
          <p:cNvPr id="8" name="Chevron 7"/>
          <p:cNvSpPr/>
          <p:nvPr/>
        </p:nvSpPr>
        <p:spPr>
          <a:xfrm>
            <a:off x="3980329" y="2110224"/>
            <a:ext cx="1665193" cy="685800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 err="1">
                <a:solidFill>
                  <a:schemeClr val="tx2"/>
                </a:solidFill>
              </a:rPr>
              <a:t>Werkvoor-bereiding</a:t>
            </a:r>
            <a:endParaRPr lang="nl-NL" sz="1050" b="1" dirty="0">
              <a:solidFill>
                <a:schemeClr val="tx2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953277" y="930213"/>
            <a:ext cx="336629" cy="117044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000" b="1" dirty="0">
                <a:solidFill>
                  <a:schemeClr val="accent1"/>
                </a:solidFill>
              </a:rPr>
              <a:t>Aanbesteding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8725437" y="844291"/>
            <a:ext cx="360204" cy="1159521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000" b="1" dirty="0">
                <a:solidFill>
                  <a:schemeClr val="accent1"/>
                </a:solidFill>
              </a:rPr>
              <a:t>Oplevering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9424" y="2902436"/>
            <a:ext cx="552896" cy="17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2017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8707" y="2902436"/>
            <a:ext cx="3119716" cy="17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2018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51176" y="2902436"/>
            <a:ext cx="2811332" cy="17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2019</a:t>
            </a:r>
          </a:p>
        </p:txBody>
      </p:sp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B2079814-CA46-43B1-B8D6-70F26D47B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4" y="3462036"/>
            <a:ext cx="7989887" cy="158320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r>
              <a:rPr lang="nl-NL" sz="1400" dirty="0"/>
              <a:t>Begin 2018: start aanbesteding</a:t>
            </a:r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Medio 2018: keuze aannemer (gunning)</a:t>
            </a:r>
          </a:p>
          <a:p>
            <a:pPr lvl="1"/>
            <a:endParaRPr lang="nl-NL" sz="1400" dirty="0"/>
          </a:p>
          <a:p>
            <a:pPr lvl="1"/>
            <a:r>
              <a:rPr lang="nl-NL" sz="1400" dirty="0"/>
              <a:t>Najaar 2018: start werkzaamheden </a:t>
            </a:r>
          </a:p>
        </p:txBody>
      </p:sp>
      <p:sp>
        <p:nvSpPr>
          <p:cNvPr id="14" name="Chevron 3">
            <a:extLst>
              <a:ext uri="{FF2B5EF4-FFF2-40B4-BE49-F238E27FC236}">
                <a16:creationId xmlns:a16="http://schemas.microsoft.com/office/drawing/2014/main" id="{F64F13ED-48C9-4FB0-B25F-DC631DBE6BAA}"/>
              </a:ext>
            </a:extLst>
          </p:cNvPr>
          <p:cNvSpPr/>
          <p:nvPr/>
        </p:nvSpPr>
        <p:spPr>
          <a:xfrm>
            <a:off x="3328147" y="2110224"/>
            <a:ext cx="1037711" cy="685800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b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2E0F0-2B94-40E6-8801-73A8D8ABCD0F}"/>
              </a:ext>
            </a:extLst>
          </p:cNvPr>
          <p:cNvSpPr txBox="1"/>
          <p:nvPr/>
        </p:nvSpPr>
        <p:spPr>
          <a:xfrm>
            <a:off x="3627413" y="2259173"/>
            <a:ext cx="98835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50" b="1" dirty="0" err="1">
                <a:solidFill>
                  <a:schemeClr val="tx2"/>
                </a:solidFill>
              </a:rPr>
              <a:t>Inschrij</a:t>
            </a:r>
            <a:r>
              <a:rPr lang="nl-NL" sz="1050" b="1" dirty="0">
                <a:solidFill>
                  <a:schemeClr val="tx2"/>
                </a:solidFill>
              </a:rPr>
              <a:t>-</a:t>
            </a:r>
          </a:p>
          <a:p>
            <a:r>
              <a:rPr lang="nl-NL" sz="1050" b="1" dirty="0">
                <a:solidFill>
                  <a:schemeClr val="tx2"/>
                </a:solidFill>
              </a:rPr>
              <a:t>     vingen</a:t>
            </a:r>
          </a:p>
        </p:txBody>
      </p:sp>
      <p:sp>
        <p:nvSpPr>
          <p:cNvPr id="16" name="Chevron 7">
            <a:extLst>
              <a:ext uri="{FF2B5EF4-FFF2-40B4-BE49-F238E27FC236}">
                <a16:creationId xmlns:a16="http://schemas.microsoft.com/office/drawing/2014/main" id="{C77BA905-6393-4403-A912-06940151039A}"/>
              </a:ext>
            </a:extLst>
          </p:cNvPr>
          <p:cNvSpPr/>
          <p:nvPr/>
        </p:nvSpPr>
        <p:spPr>
          <a:xfrm>
            <a:off x="5298142" y="2110224"/>
            <a:ext cx="3564366" cy="68580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b="1" dirty="0">
                <a:solidFill>
                  <a:schemeClr val="tx2"/>
                </a:solidFill>
              </a:rPr>
              <a:t>Uitvoering</a:t>
            </a:r>
          </a:p>
        </p:txBody>
      </p:sp>
    </p:spTree>
    <p:extLst>
      <p:ext uri="{BB962C8B-B14F-4D97-AF65-F5344CB8AC3E}">
        <p14:creationId xmlns:p14="http://schemas.microsoft.com/office/powerpoint/2010/main" val="2764172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Overeenkomst zakelijk recht</a:t>
            </a:r>
          </a:p>
        </p:txBody>
      </p:sp>
    </p:spTree>
    <p:extLst>
      <p:ext uri="{BB962C8B-B14F-4D97-AF65-F5344CB8AC3E}">
        <p14:creationId xmlns:p14="http://schemas.microsoft.com/office/powerpoint/2010/main" val="1396333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is zakelijk recht van toepassing?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4" y="878085"/>
            <a:ext cx="8283575" cy="338732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681413" algn="l"/>
              </a:tabLst>
            </a:pPr>
            <a:endParaRPr lang="nl-NL" dirty="0"/>
          </a:p>
          <a:p>
            <a:pPr>
              <a:tabLst>
                <a:tab pos="3681413" algn="l"/>
              </a:tabLst>
            </a:pPr>
            <a:r>
              <a:rPr lang="nl-NL" dirty="0"/>
              <a:t>Als verankering onder uw perceel nodig is </a:t>
            </a:r>
          </a:p>
          <a:p>
            <a:pPr>
              <a:tabLst>
                <a:tab pos="3681413" algn="l"/>
              </a:tabLst>
            </a:pPr>
            <a:r>
              <a:rPr lang="nl-NL" dirty="0"/>
              <a:t>Indien een damwand in uw perceel geplaatst wordt</a:t>
            </a:r>
          </a:p>
          <a:p>
            <a:pPr marL="0" indent="0">
              <a:buNone/>
              <a:tabLst>
                <a:tab pos="3681413" algn="l"/>
              </a:tabLst>
            </a:pPr>
            <a:endParaRPr lang="nl-NL" dirty="0"/>
          </a:p>
          <a:p>
            <a:pPr marL="0" indent="0">
              <a:buNone/>
              <a:tabLst>
                <a:tab pos="3681413" algn="l"/>
              </a:tabLst>
            </a:pPr>
            <a:r>
              <a:rPr lang="nl-NL" dirty="0"/>
              <a:t>Vestigen van zakelijk recht regelt het volgende:</a:t>
            </a:r>
          </a:p>
          <a:p>
            <a:pPr>
              <a:tabLst>
                <a:tab pos="3681413" algn="l"/>
              </a:tabLst>
            </a:pPr>
            <a:r>
              <a:rPr lang="nl-NL" dirty="0"/>
              <a:t>Toestemming voor het aanbrengen van verankering en damwand onder uw perceel</a:t>
            </a:r>
          </a:p>
          <a:p>
            <a:pPr>
              <a:tabLst>
                <a:tab pos="3681413" algn="l"/>
              </a:tabLst>
            </a:pPr>
            <a:r>
              <a:rPr lang="nl-NL" dirty="0"/>
              <a:t>Eenmalige vergoeding </a:t>
            </a:r>
            <a:r>
              <a:rPr lang="nl-NL" dirty="0" err="1"/>
              <a:t>tbv</a:t>
            </a:r>
            <a:r>
              <a:rPr lang="nl-NL" dirty="0"/>
              <a:t> aanbrengen van de verankering</a:t>
            </a:r>
          </a:p>
          <a:p>
            <a:pPr>
              <a:tabLst>
                <a:tab pos="3681413" algn="l"/>
              </a:tabLst>
            </a:pPr>
            <a:r>
              <a:rPr lang="nl-NL" dirty="0"/>
              <a:t>Garantie voor herstel bij eventuele schade </a:t>
            </a:r>
          </a:p>
          <a:p>
            <a:pPr>
              <a:tabLst>
                <a:tab pos="3681413" algn="l"/>
              </a:tabLst>
            </a:pPr>
            <a:r>
              <a:rPr lang="nl-NL" dirty="0"/>
              <a:t>Compensatie voor eventuele extra kosten bij toekomstige bebouwing</a:t>
            </a:r>
          </a:p>
          <a:p>
            <a:pPr>
              <a:tabLst>
                <a:tab pos="3681413" algn="l"/>
              </a:tabLst>
            </a:pPr>
            <a:r>
              <a:rPr lang="nl-NL" dirty="0"/>
              <a:t>Notariële vastlegging en inschrijving in kadaster</a:t>
            </a:r>
          </a:p>
          <a:p>
            <a:pPr>
              <a:tabLst>
                <a:tab pos="3681413" algn="l"/>
              </a:tabLst>
            </a:pPr>
            <a:endParaRPr lang="nl-NL" dirty="0"/>
          </a:p>
          <a:p>
            <a:pPr>
              <a:tabLst>
                <a:tab pos="3681413" algn="l"/>
              </a:tabLst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5958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738664"/>
          </a:xfrm>
        </p:spPr>
        <p:txBody>
          <a:bodyPr/>
          <a:lstStyle/>
          <a:p>
            <a:r>
              <a:rPr lang="nl-NL" dirty="0"/>
              <a:t>Hoe gaat het proces van tekenen van Overeenkomst Zakelijk Recht in zijn werk?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l-NL" dirty="0"/>
              <a:t>Twee definitieve zakelijke overeenkomsten toegestuurd </a:t>
            </a:r>
          </a:p>
          <a:p>
            <a:pPr lvl="0"/>
            <a:r>
              <a:rPr lang="nl-NL" dirty="0"/>
              <a:t>Deze stuurt u getekend terug</a:t>
            </a:r>
            <a:endParaRPr lang="nl-NL" sz="2400" dirty="0"/>
          </a:p>
          <a:p>
            <a:pPr lvl="0"/>
            <a:r>
              <a:rPr lang="nl-NL" dirty="0"/>
              <a:t>Tekenen door de Provincie Zuid-Holland. </a:t>
            </a:r>
            <a:endParaRPr lang="nl-NL" sz="2400" dirty="0"/>
          </a:p>
          <a:p>
            <a:pPr lvl="0"/>
            <a:r>
              <a:rPr lang="nl-NL" dirty="0"/>
              <a:t>U krijgt 1 exemplaar getekend retour per post. </a:t>
            </a:r>
          </a:p>
          <a:p>
            <a:pPr lvl="0"/>
            <a:endParaRPr lang="nl-NL" sz="2400" dirty="0"/>
          </a:p>
          <a:p>
            <a:pPr lvl="0"/>
            <a:r>
              <a:rPr lang="nl-NL" dirty="0"/>
              <a:t>Uitvoering van de werkzaamheden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Na de oplevering van het werk zijn de definitieve tekeningen van de aangebrachte verankering gereed. Deze worden ter inzage naar u toegestuurd per post, met een mogelijkheid om te reageren.</a:t>
            </a:r>
            <a:endParaRPr lang="nl-NL" sz="2400" dirty="0"/>
          </a:p>
          <a:p>
            <a:pPr lvl="0"/>
            <a:r>
              <a:rPr lang="nl-NL" dirty="0"/>
              <a:t>Deze tekening wordt aangeboden aan de notaris. U wordt uitgenodigd ten kantore bij de notaris om de notariële akte (overeenkomst en definitieve tekening zijn hier onderdeel van) te tekenen.</a:t>
            </a:r>
            <a:endParaRPr lang="nl-NL" sz="2400" dirty="0"/>
          </a:p>
          <a:p>
            <a:pPr>
              <a:tabLst>
                <a:tab pos="3681413" algn="l"/>
              </a:tabLst>
            </a:pPr>
            <a:endParaRPr lang="nl-NL" dirty="0"/>
          </a:p>
          <a:p>
            <a:pPr>
              <a:tabLst>
                <a:tab pos="3681413" algn="l"/>
              </a:tabLst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3014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EE4279-0C79-4739-9059-D46C6328C1BB}"/>
              </a:ext>
            </a:extLst>
          </p:cNvPr>
          <p:cNvSpPr/>
          <p:nvPr/>
        </p:nvSpPr>
        <p:spPr>
          <a:xfrm>
            <a:off x="3626708" y="4590390"/>
            <a:ext cx="1591923" cy="525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726674-BD73-41EC-9DA7-1D426317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369332"/>
          </a:xfrm>
        </p:spPr>
        <p:txBody>
          <a:bodyPr/>
          <a:lstStyle/>
          <a:p>
            <a:r>
              <a:rPr lang="nl-NL" dirty="0"/>
              <a:t>Uw vragen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831A8A-685C-491D-952C-31E42B892750}"/>
              </a:ext>
            </a:extLst>
          </p:cNvPr>
          <p:cNvSpPr/>
          <p:nvPr/>
        </p:nvSpPr>
        <p:spPr>
          <a:xfrm rot="551501">
            <a:off x="6614549" y="3885383"/>
            <a:ext cx="2024231" cy="9549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“Ik ben bang dat mijn woning beschadigd raakt door trillingen tijdens de werkzaamheden”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D14764-6881-4FDB-9556-B62C6CBA6CA4}"/>
              </a:ext>
            </a:extLst>
          </p:cNvPr>
          <p:cNvSpPr/>
          <p:nvPr/>
        </p:nvSpPr>
        <p:spPr>
          <a:xfrm rot="411459">
            <a:off x="1507173" y="2557979"/>
            <a:ext cx="1890677" cy="831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“Wat gebeurt er met mijn woning als er ankers worden aangebracht?”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E19819-F6BC-46A6-A27F-D0E566A21D2D}"/>
              </a:ext>
            </a:extLst>
          </p:cNvPr>
          <p:cNvSpPr/>
          <p:nvPr/>
        </p:nvSpPr>
        <p:spPr>
          <a:xfrm rot="1270762">
            <a:off x="6425780" y="2159299"/>
            <a:ext cx="2251111" cy="105213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“Wat gebeurt er als er toch schade optreedt? Ik wil dat er direct op kosten van de Provincie wordt gerepareerd.”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60D866-7FCD-4292-B75D-55073D350FD6}"/>
              </a:ext>
            </a:extLst>
          </p:cNvPr>
          <p:cNvSpPr/>
          <p:nvPr/>
        </p:nvSpPr>
        <p:spPr>
          <a:xfrm rot="613604">
            <a:off x="3971255" y="2566514"/>
            <a:ext cx="1890677" cy="831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“Wat betekent de overeenkomst zakelijk recht voor mij?”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FDEB32-E73C-46C9-9C23-176C0EA865D9}"/>
              </a:ext>
            </a:extLst>
          </p:cNvPr>
          <p:cNvSpPr/>
          <p:nvPr/>
        </p:nvSpPr>
        <p:spPr>
          <a:xfrm rot="1309641">
            <a:off x="144445" y="3744761"/>
            <a:ext cx="1890677" cy="831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“Mijn huis moet bereikbaar blijven tijdens de werkzaamheden”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082C2F-8466-46F0-8F13-E12740988646}"/>
              </a:ext>
            </a:extLst>
          </p:cNvPr>
          <p:cNvSpPr/>
          <p:nvPr/>
        </p:nvSpPr>
        <p:spPr>
          <a:xfrm rot="21146409">
            <a:off x="6843093" y="251537"/>
            <a:ext cx="2118688" cy="108181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“Bij eerdere werkzaamheden aan de straat was er veel hinder; vooral door zwaar materieel en verkeer”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C7816D-1398-4589-B454-577765A083FE}"/>
              </a:ext>
            </a:extLst>
          </p:cNvPr>
          <p:cNvSpPr/>
          <p:nvPr/>
        </p:nvSpPr>
        <p:spPr>
          <a:xfrm rot="20382538">
            <a:off x="4494932" y="461948"/>
            <a:ext cx="1890677" cy="8318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“’Moet mijn hele tuin op de schop?”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A3290D9-6C23-4147-A602-D476E4EE8CE7}"/>
              </a:ext>
            </a:extLst>
          </p:cNvPr>
          <p:cNvSpPr/>
          <p:nvPr/>
        </p:nvSpPr>
        <p:spPr>
          <a:xfrm rot="21176929">
            <a:off x="3091618" y="3836072"/>
            <a:ext cx="2118688" cy="103365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accent1"/>
                </a:solidFill>
              </a:rPr>
              <a:t>“Kan tijdens de werkzaamheden ook gelijk die boom achterin mijn tuin worden weggehaald?”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64ABC-8D27-421C-9099-73B4174DF8C8}"/>
              </a:ext>
            </a:extLst>
          </p:cNvPr>
          <p:cNvSpPr/>
          <p:nvPr/>
        </p:nvSpPr>
        <p:spPr>
          <a:xfrm>
            <a:off x="256739" y="760587"/>
            <a:ext cx="5273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Vragen vanuit de zaal (20:00 tot 20:15)</a:t>
            </a:r>
          </a:p>
          <a:p>
            <a:endParaRPr lang="nl-NL" dirty="0"/>
          </a:p>
          <a:p>
            <a:r>
              <a:rPr lang="nl-NL" dirty="0"/>
              <a:t>Pauze (20:15-20:30)</a:t>
            </a:r>
          </a:p>
          <a:p>
            <a:endParaRPr lang="nl-NL" dirty="0"/>
          </a:p>
          <a:p>
            <a:r>
              <a:rPr lang="nl-NL" dirty="0"/>
              <a:t>Ruimte voor individuele vragen (20:30 – 21:30)</a:t>
            </a:r>
          </a:p>
        </p:txBody>
      </p:sp>
    </p:spTree>
    <p:extLst>
      <p:ext uri="{BB962C8B-B14F-4D97-AF65-F5344CB8AC3E}">
        <p14:creationId xmlns:p14="http://schemas.microsoft.com/office/powerpoint/2010/main" val="2085275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481" y="256084"/>
            <a:ext cx="7448656" cy="738664"/>
          </a:xfrm>
        </p:spPr>
        <p:txBody>
          <a:bodyPr/>
          <a:lstStyle/>
          <a:p>
            <a:r>
              <a:rPr lang="nl-NL" dirty="0"/>
              <a:t>Ruimte voor individuele vragen (tot 21:30)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2341D-6A4D-4B3A-91F5-82C239C954B6}"/>
              </a:ext>
            </a:extLst>
          </p:cNvPr>
          <p:cNvSpPr txBox="1"/>
          <p:nvPr/>
        </p:nvSpPr>
        <p:spPr>
          <a:xfrm>
            <a:off x="703622" y="739036"/>
            <a:ext cx="38204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Wij beantwoorden graag uw vragen: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FEFB1F-0169-4F42-9D61-0EB0FA6483B2}"/>
              </a:ext>
            </a:extLst>
          </p:cNvPr>
          <p:cNvSpPr txBox="1"/>
          <p:nvPr/>
        </p:nvSpPr>
        <p:spPr>
          <a:xfrm>
            <a:off x="691096" y="2313387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Raymond van Gemerden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CB6E3-FD3E-498C-88AE-BA8A98504B54}"/>
              </a:ext>
            </a:extLst>
          </p:cNvPr>
          <p:cNvSpPr txBox="1"/>
          <p:nvPr/>
        </p:nvSpPr>
        <p:spPr>
          <a:xfrm>
            <a:off x="2056433" y="2289614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Marco </a:t>
            </a:r>
          </a:p>
          <a:p>
            <a:r>
              <a:rPr lang="nl-NL" sz="1400" dirty="0"/>
              <a:t>Louwman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8F942F-EF9D-45FE-BE40-6FA052EAF0FC}"/>
              </a:ext>
            </a:extLst>
          </p:cNvPr>
          <p:cNvSpPr txBox="1"/>
          <p:nvPr/>
        </p:nvSpPr>
        <p:spPr>
          <a:xfrm>
            <a:off x="2056433" y="3956880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Linde </a:t>
            </a:r>
          </a:p>
          <a:p>
            <a:r>
              <a:rPr lang="nl-NL" sz="1400" dirty="0"/>
              <a:t>Reidsma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70B97D-2E40-440B-A507-DB7D870BF2DB}"/>
              </a:ext>
            </a:extLst>
          </p:cNvPr>
          <p:cNvSpPr txBox="1"/>
          <p:nvPr/>
        </p:nvSpPr>
        <p:spPr>
          <a:xfrm>
            <a:off x="698403" y="3946211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Licia </a:t>
            </a:r>
          </a:p>
          <a:p>
            <a:r>
              <a:rPr lang="nl-NL" sz="1400" dirty="0"/>
              <a:t>Jasperse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3C1A5B-8D41-45D6-8CFE-1FDEE95E023C}"/>
              </a:ext>
            </a:extLst>
          </p:cNvPr>
          <p:cNvSpPr txBox="1"/>
          <p:nvPr/>
        </p:nvSpPr>
        <p:spPr>
          <a:xfrm>
            <a:off x="3421770" y="3946211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Taco</a:t>
            </a:r>
          </a:p>
          <a:p>
            <a:r>
              <a:rPr lang="nl-NL" sz="1400" dirty="0"/>
              <a:t>De Boer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CF4122-28C2-46C9-AFD2-071E4FA51339}"/>
              </a:ext>
            </a:extLst>
          </p:cNvPr>
          <p:cNvSpPr txBox="1"/>
          <p:nvPr/>
        </p:nvSpPr>
        <p:spPr>
          <a:xfrm>
            <a:off x="6112778" y="2252737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Pim </a:t>
            </a:r>
          </a:p>
          <a:p>
            <a:r>
              <a:rPr lang="nl-NL" sz="1400" dirty="0"/>
              <a:t>Zweedijk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2C72-518D-4E16-91D8-4D77D6AF3F50}"/>
              </a:ext>
            </a:extLst>
          </p:cNvPr>
          <p:cNvSpPr txBox="1"/>
          <p:nvPr/>
        </p:nvSpPr>
        <p:spPr>
          <a:xfrm>
            <a:off x="4734915" y="3922438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René </a:t>
            </a:r>
          </a:p>
          <a:p>
            <a:r>
              <a:rPr lang="nl-NL" sz="1400" dirty="0"/>
              <a:t>Dolfsma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EAFEC7-CA43-4603-8FAA-2A6E39A85FF2}"/>
              </a:ext>
            </a:extLst>
          </p:cNvPr>
          <p:cNvSpPr txBox="1"/>
          <p:nvPr/>
        </p:nvSpPr>
        <p:spPr>
          <a:xfrm>
            <a:off x="6145137" y="3922438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Lourens </a:t>
            </a:r>
          </a:p>
          <a:p>
            <a:r>
              <a:rPr lang="nl-NL" sz="1400" dirty="0"/>
              <a:t>Krouwel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7E17C7-2637-45E5-9F29-2E4599F3F702}"/>
              </a:ext>
            </a:extLst>
          </p:cNvPr>
          <p:cNvSpPr txBox="1"/>
          <p:nvPr/>
        </p:nvSpPr>
        <p:spPr>
          <a:xfrm>
            <a:off x="3401937" y="2291578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Arjan </a:t>
            </a:r>
          </a:p>
          <a:p>
            <a:r>
              <a:rPr lang="nl-NL" sz="1400" dirty="0"/>
              <a:t>Galema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48CA3D-DD61-4518-AB08-A986B1E4E8AD}"/>
              </a:ext>
            </a:extLst>
          </p:cNvPr>
          <p:cNvSpPr txBox="1"/>
          <p:nvPr/>
        </p:nvSpPr>
        <p:spPr>
          <a:xfrm>
            <a:off x="4767274" y="2267805"/>
            <a:ext cx="13653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Kees </a:t>
            </a:r>
            <a:br>
              <a:rPr lang="nl-NL" sz="1400" dirty="0"/>
            </a:br>
            <a:r>
              <a:rPr lang="nl-NL" sz="1400" dirty="0"/>
              <a:t>IJsselstein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511D33-A426-46A2-8B9C-F0EEF16E3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98" r="21168" b="9474"/>
          <a:stretch/>
        </p:blipFill>
        <p:spPr>
          <a:xfrm>
            <a:off x="691097" y="1219094"/>
            <a:ext cx="1049828" cy="980190"/>
          </a:xfrm>
          <a:prstGeom prst="rect">
            <a:avLst/>
          </a:prstGeom>
        </p:spPr>
      </p:pic>
      <p:pic>
        <p:nvPicPr>
          <p:cNvPr id="2050" name="Picture 2" descr="Afbeeldingsresultaat voor marco louwman">
            <a:extLst>
              <a:ext uri="{FF2B5EF4-FFF2-40B4-BE49-F238E27FC236}">
                <a16:creationId xmlns:a16="http://schemas.microsoft.com/office/drawing/2014/main" id="{F556E681-5E3F-4383-8127-D9EB6D62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40" y="1219094"/>
            <a:ext cx="1009918" cy="98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kees ijsselstein">
            <a:extLst>
              <a:ext uri="{FF2B5EF4-FFF2-40B4-BE49-F238E27FC236}">
                <a16:creationId xmlns:a16="http://schemas.microsoft.com/office/drawing/2014/main" id="{62E73A06-10CA-48EA-99BB-51EB14ECB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5" t="3240" r="-495" b="13712"/>
          <a:stretch/>
        </p:blipFill>
        <p:spPr bwMode="auto">
          <a:xfrm>
            <a:off x="4787107" y="1219094"/>
            <a:ext cx="885935" cy="98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5A01F838-29EA-4B25-AF29-0D507EA5CC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4"/>
          <a:stretch/>
        </p:blipFill>
        <p:spPr>
          <a:xfrm>
            <a:off x="3396474" y="1219094"/>
            <a:ext cx="1015869" cy="99454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0283700D-3793-4A67-BE14-755C5FE75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314" y="1192865"/>
            <a:ext cx="1219276" cy="1020773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17436B60-2D23-4D83-AED3-C3C1C7E1C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4" y="2857782"/>
            <a:ext cx="1016222" cy="989828"/>
          </a:xfrm>
          <a:prstGeom prst="rect">
            <a:avLst/>
          </a:prstGeom>
        </p:spPr>
      </p:pic>
      <p:pic>
        <p:nvPicPr>
          <p:cNvPr id="2049" name="Afbeelding 2048">
            <a:extLst>
              <a:ext uri="{FF2B5EF4-FFF2-40B4-BE49-F238E27FC236}">
                <a16:creationId xmlns:a16="http://schemas.microsoft.com/office/drawing/2014/main" id="{A595419F-5965-4E2E-A9E7-4281B6F549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t="-1590" r="-1928" b="19987"/>
          <a:stretch/>
        </p:blipFill>
        <p:spPr>
          <a:xfrm>
            <a:off x="2053379" y="2846294"/>
            <a:ext cx="1020279" cy="995495"/>
          </a:xfrm>
          <a:prstGeom prst="rect">
            <a:avLst/>
          </a:prstGeom>
        </p:spPr>
      </p:pic>
      <p:pic>
        <p:nvPicPr>
          <p:cNvPr id="2053" name="Afbeelding 2052">
            <a:extLst>
              <a:ext uri="{FF2B5EF4-FFF2-40B4-BE49-F238E27FC236}">
                <a16:creationId xmlns:a16="http://schemas.microsoft.com/office/drawing/2014/main" id="{5E61DE96-EA53-4BC8-8349-28691A0501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1" b="12967"/>
          <a:stretch/>
        </p:blipFill>
        <p:spPr>
          <a:xfrm>
            <a:off x="3423982" y="2849128"/>
            <a:ext cx="988361" cy="995494"/>
          </a:xfrm>
          <a:prstGeom prst="rect">
            <a:avLst/>
          </a:prstGeom>
        </p:spPr>
      </p:pic>
      <p:pic>
        <p:nvPicPr>
          <p:cNvPr id="2055" name="Afbeelding 2054">
            <a:extLst>
              <a:ext uri="{FF2B5EF4-FFF2-40B4-BE49-F238E27FC236}">
                <a16:creationId xmlns:a16="http://schemas.microsoft.com/office/drawing/2014/main" id="{4C0BF09B-DDC9-456D-B33D-A86F7D18725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9"/>
          <a:stretch/>
        </p:blipFill>
        <p:spPr>
          <a:xfrm>
            <a:off x="4751097" y="2864227"/>
            <a:ext cx="996560" cy="984419"/>
          </a:xfrm>
          <a:prstGeom prst="rect">
            <a:avLst/>
          </a:prstGeom>
        </p:spPr>
      </p:pic>
      <p:pic>
        <p:nvPicPr>
          <p:cNvPr id="34" name="Picture 33" descr="C:\Users\krouwell\Documents\Lourens Prive\Foto's\L. Krouwel.JPG">
            <a:extLst>
              <a:ext uri="{FF2B5EF4-FFF2-40B4-BE49-F238E27FC236}">
                <a16:creationId xmlns:a16="http://schemas.microsoft.com/office/drawing/2014/main" id="{DDB5F402-9334-4E17-8859-349753116800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6068" b="15914"/>
          <a:stretch/>
        </p:blipFill>
        <p:spPr bwMode="auto">
          <a:xfrm>
            <a:off x="6081314" y="2846515"/>
            <a:ext cx="1088744" cy="1012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37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Toelichting bij het project (19:30 - 20:00) </a:t>
            </a:r>
          </a:p>
          <a:p>
            <a:pPr lvl="1"/>
            <a:r>
              <a:rPr lang="nl-NL" dirty="0"/>
              <a:t>Wat is er gedaan?</a:t>
            </a:r>
          </a:p>
          <a:p>
            <a:pPr lvl="1"/>
            <a:r>
              <a:rPr lang="nl-NL" dirty="0"/>
              <a:t>Wat gaat er gebeuren?</a:t>
            </a:r>
          </a:p>
          <a:p>
            <a:pPr lvl="1"/>
            <a:r>
              <a:rPr lang="nl-NL" dirty="0"/>
              <a:t>Wat betekent dit voor u?</a:t>
            </a:r>
          </a:p>
          <a:p>
            <a:endParaRPr lang="nl-NL" dirty="0"/>
          </a:p>
          <a:p>
            <a:r>
              <a:rPr lang="nl-NL" dirty="0"/>
              <a:t>Vragen vanuit de zaal (20:00 tot 20:15)</a:t>
            </a:r>
          </a:p>
          <a:p>
            <a:endParaRPr lang="nl-NL" dirty="0"/>
          </a:p>
          <a:p>
            <a:r>
              <a:rPr lang="nl-NL" dirty="0"/>
              <a:t>Pauze (20:15-20:30)</a:t>
            </a:r>
          </a:p>
          <a:p>
            <a:endParaRPr lang="nl-NL" dirty="0"/>
          </a:p>
          <a:p>
            <a:r>
              <a:rPr lang="nl-NL" dirty="0"/>
              <a:t>Ruimte voor individuele vragen (20:30 – 21:30)</a:t>
            </a:r>
          </a:p>
          <a:p>
            <a:endParaRPr lang="nl-NL" dirty="0"/>
          </a:p>
          <a:p>
            <a:r>
              <a:rPr lang="nl-NL" dirty="0"/>
              <a:t>Einde bijeenkomst (21.30)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4446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95CA2CA-07AE-47C2-8A8C-9D7C9D76D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073" y="1368701"/>
            <a:ext cx="8283575" cy="24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85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314" y="357188"/>
            <a:ext cx="6202921" cy="738664"/>
          </a:xfrm>
        </p:spPr>
        <p:txBody>
          <a:bodyPr/>
          <a:lstStyle/>
          <a:p>
            <a:r>
              <a:rPr lang="nl-NL" dirty="0"/>
              <a:t>Oeververvanging Vaarweg Gouwe T9 west Alphen - Gouda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DANK 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128775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480797" cy="369332"/>
          </a:xfrm>
        </p:spPr>
        <p:txBody>
          <a:bodyPr/>
          <a:lstStyle/>
          <a:p>
            <a:r>
              <a:rPr lang="nl-NL" dirty="0"/>
              <a:t>Oeververvanging Vaarweg Gouwe T9 west Alphen - Gouda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03950" y="2418230"/>
            <a:ext cx="8283575" cy="33873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81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1063" indent="-358775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/>
              <a:t>Lourens Krouwel</a:t>
            </a:r>
          </a:p>
          <a:p>
            <a:pPr marL="0" indent="0">
              <a:buFont typeface="Arial" pitchFamily="34" charset="0"/>
              <a:buNone/>
            </a:pPr>
            <a:r>
              <a:rPr lang="nl-NL" sz="1400" dirty="0"/>
              <a:t>Technisch adviseur (Arcadis) </a:t>
            </a:r>
          </a:p>
          <a:p>
            <a:pPr marL="0" indent="0">
              <a:buFont typeface="Arial" pitchFamily="34" charset="0"/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347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29568"/>
          </a:xfrm>
        </p:spPr>
        <p:txBody>
          <a:bodyPr>
            <a:normAutofit/>
          </a:bodyPr>
          <a:lstStyle/>
          <a:p>
            <a:r>
              <a:rPr lang="nl-NL" dirty="0"/>
              <a:t>Overzicht totale project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7B74-3865-419B-9E2C-E722FCB122D3}" type="slidenum">
              <a:rPr lang="nl-NL" smtClean="0"/>
              <a:t>4</a:t>
            </a:fld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229816" y="1427058"/>
            <a:ext cx="5418712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5 locaties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Locatie 1: De Schans (ca. 400 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Locatie 2: Nesse (ca. 1300 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Locatie 3: Badhuisweg, Burg. Colijnstraat (ca. 1300 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Locatie 4: Zuidkade en Zuidkadering (ca. 800 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/>
              <a:t>Locatie 5: Wilhelminakade en loskade (ca. 450 m)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Lengte ca. 4,6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sz="1600" dirty="0"/>
          </a:p>
          <a:p>
            <a:r>
              <a:rPr lang="nl-NL" sz="1400" dirty="0"/>
              <a:t>Na uitvoering is de volledige westelijke oever toekomstbestendig.</a:t>
            </a:r>
            <a:endParaRPr lang="nl-NL" sz="1600" dirty="0"/>
          </a:p>
          <a:p>
            <a:endParaRPr lang="nl-NL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078" y="26789"/>
            <a:ext cx="3520874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AF5D34-9C04-44F3-BDC4-8B57E2AF86B4}"/>
              </a:ext>
            </a:extLst>
          </p:cNvPr>
          <p:cNvSpPr/>
          <p:nvPr/>
        </p:nvSpPr>
        <p:spPr>
          <a:xfrm>
            <a:off x="609600" y="2127503"/>
            <a:ext cx="4742688" cy="2255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9ED281-E035-40BE-BFD6-F0F0D3A48E49}"/>
              </a:ext>
            </a:extLst>
          </p:cNvPr>
          <p:cNvSpPr/>
          <p:nvPr/>
        </p:nvSpPr>
        <p:spPr>
          <a:xfrm rot="393756">
            <a:off x="7034715" y="1676817"/>
            <a:ext cx="309283" cy="8122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26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369332"/>
          </a:xfrm>
        </p:spPr>
        <p:txBody>
          <a:bodyPr/>
          <a:lstStyle/>
          <a:p>
            <a:r>
              <a:rPr lang="nl-NL" dirty="0"/>
              <a:t>Kenmerken locatie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1052764"/>
            <a:ext cx="8601492" cy="3387329"/>
          </a:xfrm>
        </p:spPr>
        <p:txBody>
          <a:bodyPr>
            <a:normAutofit/>
          </a:bodyPr>
          <a:lstStyle/>
          <a:p>
            <a:r>
              <a:rPr lang="nl-NL" dirty="0"/>
              <a:t>Ca. 1300 m tussen de </a:t>
            </a:r>
            <a:r>
              <a:rPr lang="nl-NL" dirty="0" err="1"/>
              <a:t>Otwegwetering</a:t>
            </a:r>
            <a:r>
              <a:rPr lang="nl-NL" dirty="0"/>
              <a:t> en de Hefbrug Boskoop</a:t>
            </a:r>
          </a:p>
          <a:p>
            <a:r>
              <a:rPr lang="nl-NL" dirty="0"/>
              <a:t>Langs de Badhuisweg, Burgemeester Colijnstraat, Kerkplein</a:t>
            </a:r>
          </a:p>
          <a:p>
            <a:r>
              <a:rPr lang="nl-NL" dirty="0"/>
              <a:t>Nauw van Boskoop</a:t>
            </a:r>
          </a:p>
          <a:p>
            <a:r>
              <a:rPr lang="nl-NL" dirty="0"/>
              <a:t>Indeling in twee deellocaties:</a:t>
            </a:r>
          </a:p>
          <a:p>
            <a:pPr lvl="1"/>
            <a:r>
              <a:rPr lang="nl-NL" dirty="0"/>
              <a:t>Locatie 3a: Badhuisweg aanwezig tussen percelen en bestaande constructie</a:t>
            </a:r>
          </a:p>
          <a:p>
            <a:pPr lvl="1"/>
            <a:r>
              <a:rPr lang="nl-NL" dirty="0"/>
              <a:t>Locatie 3b: percelen grenzen direct aan de bestaande constructie</a:t>
            </a:r>
          </a:p>
          <a:p>
            <a:r>
              <a:rPr lang="nl-NL" dirty="0"/>
              <a:t>Leeftijd bestaande constructies: 35 à 50 jaar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48657"/>
            <a:ext cx="9144000" cy="189484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17918" y="3833026"/>
            <a:ext cx="3015832" cy="248652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33750" y="4092102"/>
            <a:ext cx="5380039" cy="573945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6484" y="4196078"/>
            <a:ext cx="16042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Locatie 3a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5768" y="4585357"/>
            <a:ext cx="16042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400" b="1" dirty="0">
                <a:solidFill>
                  <a:srgbClr val="FFFF00"/>
                </a:solidFill>
              </a:rPr>
              <a:t>Locatie 3b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7918" y="3833026"/>
            <a:ext cx="1" cy="363052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1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er tot nu toe gedaan?</a:t>
            </a:r>
          </a:p>
        </p:txBody>
      </p:sp>
    </p:spTree>
    <p:extLst>
      <p:ext uri="{BB962C8B-B14F-4D97-AF65-F5344CB8AC3E}">
        <p14:creationId xmlns:p14="http://schemas.microsoft.com/office/powerpoint/2010/main" val="313765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689" y="205979"/>
            <a:ext cx="8283575" cy="369332"/>
          </a:xfrm>
        </p:spPr>
        <p:txBody>
          <a:bodyPr/>
          <a:lstStyle/>
          <a:p>
            <a:r>
              <a:rPr lang="nl-NL" dirty="0"/>
              <a:t>Stap 1 - Inventarisatie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BDDABD-DAA4-4F70-8C11-4F864A398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058" y="778289"/>
            <a:ext cx="3161503" cy="21005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CE3CEA-837A-4D15-9175-02F0BCE50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057" y="2873645"/>
            <a:ext cx="3161502" cy="22154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3DBFFC-0BD1-400E-BBD4-86936A45D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58" y="778289"/>
            <a:ext cx="3300159" cy="21006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ECEB4B-9E4A-4239-833E-6C9A5449EE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57" y="2884972"/>
            <a:ext cx="3300160" cy="22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6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B365-C225-4A44-8C67-6A01D6D2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 van de inventarisatiefase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A114D0-1989-4E0D-81EB-E5787F928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768358"/>
              </p:ext>
            </p:extLst>
          </p:nvPr>
        </p:nvGraphicFramePr>
        <p:xfrm>
          <a:off x="430213" y="940583"/>
          <a:ext cx="8283576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1788">
                  <a:extLst>
                    <a:ext uri="{9D8B030D-6E8A-4147-A177-3AD203B41FA5}">
                      <a16:colId xmlns:a16="http://schemas.microsoft.com/office/drawing/2014/main" val="3592595034"/>
                    </a:ext>
                  </a:extLst>
                </a:gridCol>
                <a:gridCol w="4141788">
                  <a:extLst>
                    <a:ext uri="{9D8B030D-6E8A-4147-A177-3AD203B41FA5}">
                      <a16:colId xmlns:a16="http://schemas.microsoft.com/office/drawing/2014/main" val="63353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Wat is er o.a. gedaan?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Wat weten we nu?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63153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56AB4C-2E54-4F44-86E3-C3A7BC705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42202"/>
              </p:ext>
            </p:extLst>
          </p:nvPr>
        </p:nvGraphicFramePr>
        <p:xfrm>
          <a:off x="430213" y="1491275"/>
          <a:ext cx="8283576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1788">
                  <a:extLst>
                    <a:ext uri="{9D8B030D-6E8A-4147-A177-3AD203B41FA5}">
                      <a16:colId xmlns:a16="http://schemas.microsoft.com/office/drawing/2014/main" val="3592595034"/>
                    </a:ext>
                  </a:extLst>
                </a:gridCol>
                <a:gridCol w="4141788">
                  <a:extLst>
                    <a:ext uri="{9D8B030D-6E8A-4147-A177-3AD203B41FA5}">
                      <a16:colId xmlns:a16="http://schemas.microsoft.com/office/drawing/2014/main" val="63353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0" dirty="0"/>
                        <a:t>Grondonderzoek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Hoe de bodem is opgebouwd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63153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66A393-D918-4DEF-A70B-9CD6CCE5B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65097"/>
              </p:ext>
            </p:extLst>
          </p:nvPr>
        </p:nvGraphicFramePr>
        <p:xfrm>
          <a:off x="430213" y="2041967"/>
          <a:ext cx="8283576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1788">
                  <a:extLst>
                    <a:ext uri="{9D8B030D-6E8A-4147-A177-3AD203B41FA5}">
                      <a16:colId xmlns:a16="http://schemas.microsoft.com/office/drawing/2014/main" val="3592595034"/>
                    </a:ext>
                  </a:extLst>
                </a:gridCol>
                <a:gridCol w="4141788">
                  <a:extLst>
                    <a:ext uri="{9D8B030D-6E8A-4147-A177-3AD203B41FA5}">
                      <a16:colId xmlns:a16="http://schemas.microsoft.com/office/drawing/2014/main" val="63353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0" dirty="0"/>
                        <a:t>Archiefonderzoek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Hoe de constructie is opgebouwd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63153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484456F-4DAF-4B99-9E27-1421E8430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73180"/>
              </p:ext>
            </p:extLst>
          </p:nvPr>
        </p:nvGraphicFramePr>
        <p:xfrm>
          <a:off x="430213" y="3044529"/>
          <a:ext cx="8283576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1788">
                  <a:extLst>
                    <a:ext uri="{9D8B030D-6E8A-4147-A177-3AD203B41FA5}">
                      <a16:colId xmlns:a16="http://schemas.microsoft.com/office/drawing/2014/main" val="3592595034"/>
                    </a:ext>
                  </a:extLst>
                </a:gridCol>
                <a:gridCol w="4141788">
                  <a:extLst>
                    <a:ext uri="{9D8B030D-6E8A-4147-A177-3AD203B41FA5}">
                      <a16:colId xmlns:a16="http://schemas.microsoft.com/office/drawing/2014/main" val="63353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0" dirty="0"/>
                        <a:t>Visuele en duikinspectie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De huidige staat van de constructie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63153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9D78F6E-5FEE-42A0-91EA-22904FB21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825017"/>
              </p:ext>
            </p:extLst>
          </p:nvPr>
        </p:nvGraphicFramePr>
        <p:xfrm>
          <a:off x="430213" y="3588889"/>
          <a:ext cx="8283576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1788">
                  <a:extLst>
                    <a:ext uri="{9D8B030D-6E8A-4147-A177-3AD203B41FA5}">
                      <a16:colId xmlns:a16="http://schemas.microsoft.com/office/drawing/2014/main" val="3592595034"/>
                    </a:ext>
                  </a:extLst>
                </a:gridCol>
                <a:gridCol w="4141788">
                  <a:extLst>
                    <a:ext uri="{9D8B030D-6E8A-4147-A177-3AD203B41FA5}">
                      <a16:colId xmlns:a16="http://schemas.microsoft.com/office/drawing/2014/main" val="63353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0" dirty="0"/>
                        <a:t>Constructieberekeningen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Hoe sterk de constructie 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63153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7BB7504-1BA9-4753-9DAC-56AB6CFAB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95415"/>
              </p:ext>
            </p:extLst>
          </p:nvPr>
        </p:nvGraphicFramePr>
        <p:xfrm>
          <a:off x="4572001" y="2543248"/>
          <a:ext cx="4141788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1788">
                  <a:extLst>
                    <a:ext uri="{9D8B030D-6E8A-4147-A177-3AD203B41FA5}">
                      <a16:colId xmlns:a16="http://schemas.microsoft.com/office/drawing/2014/main" val="63353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nl-NL" b="0" dirty="0"/>
                        <a:t>Waar de perceelsgrenzen liggen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63153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99BCBD0-D676-4B25-B723-5E982A055BC0}"/>
              </a:ext>
            </a:extLst>
          </p:cNvPr>
          <p:cNvSpPr/>
          <p:nvPr/>
        </p:nvSpPr>
        <p:spPr>
          <a:xfrm>
            <a:off x="3570514" y="4412343"/>
            <a:ext cx="1857829" cy="73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DB4EAE-C0C6-4016-8438-375AA5539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01924"/>
              </p:ext>
            </p:extLst>
          </p:nvPr>
        </p:nvGraphicFramePr>
        <p:xfrm>
          <a:off x="430213" y="4133249"/>
          <a:ext cx="8283576" cy="640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1788">
                  <a:extLst>
                    <a:ext uri="{9D8B030D-6E8A-4147-A177-3AD203B41FA5}">
                      <a16:colId xmlns:a16="http://schemas.microsoft.com/office/drawing/2014/main" val="3592595034"/>
                    </a:ext>
                  </a:extLst>
                </a:gridCol>
                <a:gridCol w="4141788">
                  <a:extLst>
                    <a:ext uri="{9D8B030D-6E8A-4147-A177-3AD203B41FA5}">
                      <a16:colId xmlns:a16="http://schemas.microsoft.com/office/drawing/2014/main" val="633539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0" dirty="0"/>
                        <a:t>Keukentafelgesprekken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Uw wensen en zorgen</a:t>
                      </a:r>
                    </a:p>
                    <a:p>
                      <a:r>
                        <a:rPr lang="nl-NL" b="0" dirty="0"/>
                        <a:t>Details van uw perceel en woning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631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9236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p7ejJ4t0qR.hLYr2yh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_4rMXG10uzgt95.pVT6w"/>
</p:tagLst>
</file>

<file path=ppt/theme/theme1.xml><?xml version="1.0" encoding="utf-8"?>
<a:theme xmlns:a="http://schemas.openxmlformats.org/drawingml/2006/main" name="Provincie Zuid Holland 16x9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000066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3211</TotalTime>
  <Words>1409</Words>
  <Application>Microsoft Office PowerPoint</Application>
  <PresentationFormat>On-screen Show (16:9)</PresentationFormat>
  <Paragraphs>310</Paragraphs>
  <Slides>31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Courier New</vt:lpstr>
      <vt:lpstr>Wingdings</vt:lpstr>
      <vt:lpstr>Provincie Zuid Holland 16x9</vt:lpstr>
      <vt:lpstr>think-cell Slide</vt:lpstr>
      <vt:lpstr>Oeververvanging Vaarweg Gouwe T9 west Alphen - Gouda</vt:lpstr>
      <vt:lpstr>Oeververvanging Vaarweg Gouwe T9 west Alphen - Gouda</vt:lpstr>
      <vt:lpstr>Programma</vt:lpstr>
      <vt:lpstr>Oeververvanging Vaarweg Gouwe T9 west Alphen - Gouda</vt:lpstr>
      <vt:lpstr>Overzicht totale project</vt:lpstr>
      <vt:lpstr>Kenmerken locatie 3</vt:lpstr>
      <vt:lpstr>Wat is er tot nu toe gedaan?</vt:lpstr>
      <vt:lpstr>Stap 1 - Inventarisatie</vt:lpstr>
      <vt:lpstr>Resultaat van de inventarisatiefase</vt:lpstr>
      <vt:lpstr>Wat hebben wij van u meegekregen? (locatie 3)</vt:lpstr>
      <vt:lpstr>Stap 2 – Oplossingen uitwerken en afwegen</vt:lpstr>
      <vt:lpstr>PowerPoint Presentation</vt:lpstr>
      <vt:lpstr>PowerPoint Presentation</vt:lpstr>
      <vt:lpstr>Oplossingsrichtingen voor nieuwe constructie</vt:lpstr>
      <vt:lpstr>Verankerde wandconstructie</vt:lpstr>
      <vt:lpstr>Gestempelde wandconstructie</vt:lpstr>
      <vt:lpstr>PowerPoint Presentation</vt:lpstr>
      <vt:lpstr>Stap 3 - Opstellen ontwerp op hoofdlijnen</vt:lpstr>
      <vt:lpstr>Ontwerp op hoofdlijnen</vt:lpstr>
      <vt:lpstr>Locatie 3A</vt:lpstr>
      <vt:lpstr>Locatie 3B</vt:lpstr>
      <vt:lpstr>Wat zijn de vervolgstappen van dit project?</vt:lpstr>
      <vt:lpstr>Wat zijn de vervolgstappen van dit project?</vt:lpstr>
      <vt:lpstr>Planning op hoofdlijnen</vt:lpstr>
      <vt:lpstr>Overeenkomst zakelijk recht</vt:lpstr>
      <vt:lpstr>Wanneer is zakelijk recht van toepassing?</vt:lpstr>
      <vt:lpstr>Hoe gaat het proces van tekenen van Overeenkomst Zakelijk Recht in zijn werk?</vt:lpstr>
      <vt:lpstr>Uw vragen</vt:lpstr>
      <vt:lpstr>Ruimte voor individuele vragen (tot 21:30) </vt:lpstr>
      <vt:lpstr>PowerPoint Presentation</vt:lpstr>
      <vt:lpstr>Oeververvanging Vaarweg Gouwe T9 west Alphen - Gouda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lourens.krouwel@arcadis.com</dc:creator>
  <cp:lastModifiedBy>Krouwel, Lourens</cp:lastModifiedBy>
  <cp:revision>383</cp:revision>
  <cp:lastPrinted>2017-05-02T14:39:30Z</cp:lastPrinted>
  <dcterms:created xsi:type="dcterms:W3CDTF">2012-10-29T11:59:42Z</dcterms:created>
  <dcterms:modified xsi:type="dcterms:W3CDTF">2017-11-15T11:28:45Z</dcterms:modified>
</cp:coreProperties>
</file>